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4"/>
  </p:sldMasterIdLst>
  <p:notesMasterIdLst>
    <p:notesMasterId r:id="rId31"/>
  </p:notesMasterIdLst>
  <p:sldIdLst>
    <p:sldId id="256" r:id="rId5"/>
    <p:sldId id="263" r:id="rId6"/>
    <p:sldId id="262" r:id="rId7"/>
    <p:sldId id="273" r:id="rId8"/>
    <p:sldId id="302" r:id="rId9"/>
    <p:sldId id="278" r:id="rId10"/>
    <p:sldId id="276" r:id="rId11"/>
    <p:sldId id="279" r:id="rId12"/>
    <p:sldId id="277" r:id="rId13"/>
    <p:sldId id="282" r:id="rId14"/>
    <p:sldId id="283" r:id="rId15"/>
    <p:sldId id="280" r:id="rId16"/>
    <p:sldId id="289" r:id="rId17"/>
    <p:sldId id="291" r:id="rId18"/>
    <p:sldId id="295" r:id="rId19"/>
    <p:sldId id="293" r:id="rId20"/>
    <p:sldId id="285" r:id="rId21"/>
    <p:sldId id="286" r:id="rId22"/>
    <p:sldId id="303" r:id="rId23"/>
    <p:sldId id="304" r:id="rId24"/>
    <p:sldId id="308" r:id="rId25"/>
    <p:sldId id="307" r:id="rId26"/>
    <p:sldId id="305" r:id="rId27"/>
    <p:sldId id="271" r:id="rId28"/>
    <p:sldId id="306" r:id="rId29"/>
    <p:sldId id="270"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sborne, James R MCPO USN DCNO N1 (USA)" initials="OJRMUDN(" lastIdx="3" clrIdx="0">
    <p:extLst>
      <p:ext uri="{19B8F6BF-5375-455C-9EA6-DF929625EA0E}">
        <p15:presenceInfo xmlns:p15="http://schemas.microsoft.com/office/powerpoint/2012/main" userId="S-1-5-21-1801674531-2146617017-725345543-95661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B010"/>
    <a:srgbClr val="022939"/>
    <a:srgbClr val="002939"/>
    <a:srgbClr val="02293A"/>
    <a:srgbClr val="012A39"/>
    <a:srgbClr val="002A38"/>
    <a:srgbClr val="002A3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1385E9-5C7F-C34F-3996-6B27869D69E7}" v="2" dt="2024-08-27T16:10:28.1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00" autoAdjust="0"/>
    <p:restoredTop sz="78667" autoAdjust="0"/>
  </p:normalViewPr>
  <p:slideViewPr>
    <p:cSldViewPr snapToGrid="0">
      <p:cViewPr varScale="1">
        <p:scale>
          <a:sx n="89" d="100"/>
          <a:sy n="89" d="100"/>
        </p:scale>
        <p:origin x="2406" y="84"/>
      </p:cViewPr>
      <p:guideLst/>
    </p:cSldViewPr>
  </p:slideViewPr>
  <p:outlineViewPr>
    <p:cViewPr>
      <p:scale>
        <a:sx n="33" d="100"/>
        <a:sy n="33" d="100"/>
      </p:scale>
      <p:origin x="0" y="-14800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51" d="100"/>
          <a:sy n="51" d="100"/>
        </p:scale>
        <p:origin x="2692" y="5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well, Kelvin R SCPO USN COMNAVCRUITCOM MIL (USA)" userId="S::kelvin.r.powell.mil@us.navy.mil::22933322-2c17-43c2-a70b-5ab02b6482e4" providerId="AD" clId="Web-{E2B92EA7-9780-4F04-7E70-D56396697259}"/>
    <pc:docChg chg="sldOrd">
      <pc:chgData name="Powell, Kelvin R SCPO USN COMNAVCRUITCOM MIL (USA)" userId="S::kelvin.r.powell.mil@us.navy.mil::22933322-2c17-43c2-a70b-5ab02b6482e4" providerId="AD" clId="Web-{E2B92EA7-9780-4F04-7E70-D56396697259}" dt="2024-05-16T15:08:33.444" v="0"/>
      <pc:docMkLst>
        <pc:docMk/>
      </pc:docMkLst>
      <pc:sldChg chg="ord">
        <pc:chgData name="Powell, Kelvin R SCPO USN COMNAVCRUITCOM MIL (USA)" userId="S::kelvin.r.powell.mil@us.navy.mil::22933322-2c17-43c2-a70b-5ab02b6482e4" providerId="AD" clId="Web-{E2B92EA7-9780-4F04-7E70-D56396697259}" dt="2024-05-16T15:08:33.444" v="0"/>
        <pc:sldMkLst>
          <pc:docMk/>
          <pc:sldMk cId="218871465" sldId="303"/>
        </pc:sldMkLst>
      </pc:sldChg>
    </pc:docChg>
  </pc:docChgLst>
  <pc:docChgLst>
    <pc:chgData name="Powell, Kelvin R SCPO USN COMNAVCRUITCOM MIL (USA)" userId="S::kelvin.r.powell.mil@us.navy.mil::22933322-2c17-43c2-a70b-5ab02b6482e4" providerId="AD" clId="Web-{991385E9-5C7F-C34F-3996-6B27869D69E7}"/>
    <pc:docChg chg="modSld">
      <pc:chgData name="Powell, Kelvin R SCPO USN COMNAVCRUITCOM MIL (USA)" userId="S::kelvin.r.powell.mil@us.navy.mil::22933322-2c17-43c2-a70b-5ab02b6482e4" providerId="AD" clId="Web-{991385E9-5C7F-C34F-3996-6B27869D69E7}" dt="2024-08-27T16:10:24.559" v="13"/>
      <pc:docMkLst>
        <pc:docMk/>
      </pc:docMkLst>
      <pc:sldChg chg="modNotes">
        <pc:chgData name="Powell, Kelvin R SCPO USN COMNAVCRUITCOM MIL (USA)" userId="S::kelvin.r.powell.mil@us.navy.mil::22933322-2c17-43c2-a70b-5ab02b6482e4" providerId="AD" clId="Web-{991385E9-5C7F-C34F-3996-6B27869D69E7}" dt="2024-08-27T16:09:37.900" v="1"/>
        <pc:sldMkLst>
          <pc:docMk/>
          <pc:sldMk cId="3010533122" sldId="285"/>
        </pc:sldMkLst>
      </pc:sldChg>
      <pc:sldChg chg="modNotes">
        <pc:chgData name="Powell, Kelvin R SCPO USN COMNAVCRUITCOM MIL (USA)" userId="S::kelvin.r.powell.mil@us.navy.mil::22933322-2c17-43c2-a70b-5ab02b6482e4" providerId="AD" clId="Web-{991385E9-5C7F-C34F-3996-6B27869D69E7}" dt="2024-08-27T16:10:24.559" v="13"/>
        <pc:sldMkLst>
          <pc:docMk/>
          <pc:sldMk cId="456446749" sldId="307"/>
        </pc:sldMkLst>
      </pc:sldChg>
      <pc:sldChg chg="modNotes">
        <pc:chgData name="Powell, Kelvin R SCPO USN COMNAVCRUITCOM MIL (USA)" userId="S::kelvin.r.powell.mil@us.navy.mil::22933322-2c17-43c2-a70b-5ab02b6482e4" providerId="AD" clId="Web-{991385E9-5C7F-C34F-3996-6B27869D69E7}" dt="2024-08-27T16:10:15.340" v="12"/>
        <pc:sldMkLst>
          <pc:docMk/>
          <pc:sldMk cId="4019895722" sldId="30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856272-8E2E-D34A-BD7A-9F0D1A9FB79D}" type="datetimeFigureOut">
              <a:rPr lang="en-US" smtClean="0"/>
              <a:t>8/27/2024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ACEE01-41AF-2A4D-9C8A-1F63ADF14122}" type="slidenum">
              <a:rPr lang="en-US" smtClean="0"/>
              <a:t>‹#›</a:t>
            </a:fld>
            <a:endParaRPr lang="en-US"/>
          </a:p>
        </p:txBody>
      </p:sp>
    </p:spTree>
    <p:extLst>
      <p:ext uri="{BB962C8B-B14F-4D97-AF65-F5344CB8AC3E}">
        <p14:creationId xmlns:p14="http://schemas.microsoft.com/office/powerpoint/2010/main" val="3393242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algn="l" defTabSz="914400" rtl="0"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914400" algn="l" defTabSz="914400" rtl="0"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371600" algn="l" defTabSz="914400" rtl="0"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828800" algn="l" defTabSz="914400" rtl="0"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1</a:t>
            </a:fld>
            <a:endParaRPr lang="en-US"/>
          </a:p>
        </p:txBody>
      </p:sp>
    </p:spTree>
    <p:extLst>
      <p:ext uri="{BB962C8B-B14F-4D97-AF65-F5344CB8AC3E}">
        <p14:creationId xmlns:p14="http://schemas.microsoft.com/office/powerpoint/2010/main" val="32572262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FACILITATOR GUIDE:</a:t>
            </a:r>
          </a:p>
          <a:p>
            <a:r>
              <a:rPr lang="en-US" dirty="0">
                <a:latin typeface="Tahoma" panose="020B0604030504040204" pitchFamily="34" charset="0"/>
                <a:ea typeface="Tahoma" panose="020B0604030504040204" pitchFamily="34" charset="0"/>
                <a:cs typeface="Tahoma" panose="020B0604030504040204" pitchFamily="34" charset="0"/>
              </a:rPr>
              <a:t>The USNA offers an outstanding opportunity for qualified enlisted members of the regular Navy, Naval Reserves, Marine Corps, and other armed forces to embark on careers as officers in the U.S. Navy or U.S. Marine Corps. To receive a SECNAV nomination, a candidate must possess a combined SAT score (verbal and math) of 1050, or ACT equivalent combined score of 46 (English and math). Teacher recommendations and an interview are not required for enlisted applicants, instead, recommendations are required from the first officer in the applicant's chain of command, their Senior Enlisted Leader, and their Commanding Officer's Endorsement.  In addition to the secretary of the Navy nomination request, applicants are encouraged to apply for any nomination source they qualify for.</a:t>
            </a:r>
            <a:endParaRPr lang="en-US" b="1" dirty="0">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5"/>
          </p:nvPr>
        </p:nvSpPr>
        <p:spPr/>
        <p:txBody>
          <a:bodyPr/>
          <a:lstStyle/>
          <a:p>
            <a:fld id="{D5ACEE01-41AF-2A4D-9C8A-1F63ADF14122}" type="slidenum">
              <a:rPr lang="en-US" smtClean="0"/>
              <a:t>10</a:t>
            </a:fld>
            <a:endParaRPr lang="en-US"/>
          </a:p>
        </p:txBody>
      </p:sp>
    </p:spTree>
    <p:extLst>
      <p:ext uri="{BB962C8B-B14F-4D97-AF65-F5344CB8AC3E}">
        <p14:creationId xmlns:p14="http://schemas.microsoft.com/office/powerpoint/2010/main" val="23911094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FACILITATOR GUIDE:</a:t>
            </a:r>
          </a:p>
          <a:p>
            <a:r>
              <a:rPr lang="en-US" dirty="0">
                <a:latin typeface="Tahoma" panose="020B0604030504040204" pitchFamily="34" charset="0"/>
                <a:ea typeface="Tahoma" panose="020B0604030504040204" pitchFamily="34" charset="0"/>
                <a:cs typeface="Tahoma" panose="020B0604030504040204" pitchFamily="34" charset="0"/>
              </a:rPr>
              <a:t>If offered an appointment to the Naval Academy, candidates must extend their enlistment and/or active duty agreement in order to have a minimum of 24 months of active obligated service remaining as of 1 July of the entering year. Candidates who are selected for NAPS will be required to have a minimum of 24 months obligated service as of 1 July of the year that they will enter the Preparatory School. NAPS graduates who are appointed to the Naval Academy will be required to have a minimum of 24 months active obligated service as of 1 July of the year that they will enter the Naval academy.</a:t>
            </a:r>
          </a:p>
        </p:txBody>
      </p:sp>
      <p:sp>
        <p:nvSpPr>
          <p:cNvPr id="4" name="Slide Number Placeholder 3"/>
          <p:cNvSpPr>
            <a:spLocks noGrp="1"/>
          </p:cNvSpPr>
          <p:nvPr>
            <p:ph type="sldNum" sz="quarter" idx="5"/>
          </p:nvPr>
        </p:nvSpPr>
        <p:spPr/>
        <p:txBody>
          <a:bodyPr/>
          <a:lstStyle/>
          <a:p>
            <a:fld id="{D5ACEE01-41AF-2A4D-9C8A-1F63ADF14122}" type="slidenum">
              <a:rPr lang="en-US" smtClean="0"/>
              <a:t>11</a:t>
            </a:fld>
            <a:endParaRPr lang="en-US"/>
          </a:p>
        </p:txBody>
      </p:sp>
    </p:spTree>
    <p:extLst>
      <p:ext uri="{BB962C8B-B14F-4D97-AF65-F5344CB8AC3E}">
        <p14:creationId xmlns:p14="http://schemas.microsoft.com/office/powerpoint/2010/main" val="32927370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Calibri"/>
                <a:ea typeface="Tahoma"/>
                <a:cs typeface="Calibri"/>
              </a:rPr>
              <a:t>FACILITATOR GUIDE:</a:t>
            </a:r>
          </a:p>
          <a:p>
            <a:r>
              <a:rPr lang="en-US" dirty="0">
                <a:latin typeface="Tahoma"/>
                <a:ea typeface="Tahoma"/>
                <a:cs typeface="Tahoma"/>
              </a:rPr>
              <a:t>The Naval Academy Preparatory School (NAPS) provides an excellent means to get back into the school environment for service members that have been out of the classroom. </a:t>
            </a:r>
          </a:p>
        </p:txBody>
      </p:sp>
      <p:sp>
        <p:nvSpPr>
          <p:cNvPr id="4" name="Slide Number Placeholder 3"/>
          <p:cNvSpPr>
            <a:spLocks noGrp="1"/>
          </p:cNvSpPr>
          <p:nvPr>
            <p:ph type="sldNum" sz="quarter" idx="5"/>
          </p:nvPr>
        </p:nvSpPr>
        <p:spPr/>
        <p:txBody>
          <a:bodyPr/>
          <a:lstStyle/>
          <a:p>
            <a:fld id="{D5ACEE01-41AF-2A4D-9C8A-1F63ADF14122}" type="slidenum">
              <a:rPr lang="en-US" smtClean="0"/>
              <a:t>12</a:t>
            </a:fld>
            <a:endParaRPr lang="en-US"/>
          </a:p>
        </p:txBody>
      </p:sp>
    </p:spTree>
    <p:extLst>
      <p:ext uri="{BB962C8B-B14F-4D97-AF65-F5344CB8AC3E}">
        <p14:creationId xmlns:p14="http://schemas.microsoft.com/office/powerpoint/2010/main" val="32489686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FACILITATOR GUIDE:</a:t>
            </a:r>
          </a:p>
          <a:p>
            <a:r>
              <a:rPr lang="en-US" dirty="0">
                <a:latin typeface="Tahoma" panose="020B0604030504040204" pitchFamily="34" charset="0"/>
                <a:ea typeface="Tahoma" panose="020B0604030504040204" pitchFamily="34" charset="0"/>
                <a:cs typeface="Tahoma" panose="020B0604030504040204" pitchFamily="34" charset="0"/>
              </a:rPr>
              <a:t>Officer candidate school located in Newport, RI provides candidates a fundamental knowledge of the Naval Profession through classroom and practical instruction that forms the basis for their commitment to the Naval service and establishes personal standards of excellence which will remain with them throughout their Naval career. Navy Officer Candidate School (OCS) is one of four officer training schools in this location. A 13 week course designed to provide a working knowledge of the Navy (both afloat and ashore) in order to prepare candidates for a commission. </a:t>
            </a:r>
          </a:p>
          <a:p>
            <a:endParaRPr lang="en-US" dirty="0">
              <a:latin typeface="Calibri"/>
              <a:ea typeface="Tahoma"/>
              <a:cs typeface="Calibri"/>
            </a:endParaRPr>
          </a:p>
        </p:txBody>
      </p:sp>
      <p:sp>
        <p:nvSpPr>
          <p:cNvPr id="4" name="Slide Number Placeholder 3"/>
          <p:cNvSpPr>
            <a:spLocks noGrp="1"/>
          </p:cNvSpPr>
          <p:nvPr>
            <p:ph type="sldNum" sz="quarter" idx="5"/>
          </p:nvPr>
        </p:nvSpPr>
        <p:spPr/>
        <p:txBody>
          <a:bodyPr/>
          <a:lstStyle/>
          <a:p>
            <a:fld id="{D5ACEE01-41AF-2A4D-9C8A-1F63ADF14122}" type="slidenum">
              <a:rPr lang="en-US" smtClean="0"/>
              <a:t>13</a:t>
            </a:fld>
            <a:endParaRPr lang="en-US"/>
          </a:p>
        </p:txBody>
      </p:sp>
    </p:spTree>
    <p:extLst>
      <p:ext uri="{BB962C8B-B14F-4D97-AF65-F5344CB8AC3E}">
        <p14:creationId xmlns:p14="http://schemas.microsoft.com/office/powerpoint/2010/main" val="11591127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FACILITATOR GUIDE: </a:t>
            </a:r>
            <a:endParaRPr lang="en-US" dirty="0">
              <a:latin typeface="Tahoma" panose="020B0604030504040204" pitchFamily="34" charset="0"/>
              <a:ea typeface="Tahoma" panose="020B0604030504040204" pitchFamily="34" charset="0"/>
              <a:cs typeface="Tahoma" panose="020B0604030504040204" pitchFamily="34" charset="0"/>
            </a:endParaRPr>
          </a:p>
          <a:p>
            <a:r>
              <a:rPr lang="en-US" dirty="0">
                <a:latin typeface="Tahoma" panose="020B0604030504040204" pitchFamily="34" charset="0"/>
                <a:ea typeface="Tahoma" panose="020B0604030504040204" pitchFamily="34" charset="0"/>
                <a:cs typeface="Tahoma" panose="020B0604030504040204" pitchFamily="34" charset="0"/>
              </a:rPr>
              <a:t>None.</a:t>
            </a:r>
          </a:p>
        </p:txBody>
      </p:sp>
      <p:sp>
        <p:nvSpPr>
          <p:cNvPr id="4" name="Slide Number Placeholder 3"/>
          <p:cNvSpPr>
            <a:spLocks noGrp="1"/>
          </p:cNvSpPr>
          <p:nvPr>
            <p:ph type="sldNum" sz="quarter" idx="5"/>
          </p:nvPr>
        </p:nvSpPr>
        <p:spPr/>
        <p:txBody>
          <a:bodyPr/>
          <a:lstStyle/>
          <a:p>
            <a:fld id="{D5ACEE01-41AF-2A4D-9C8A-1F63ADF14122}" type="slidenum">
              <a:rPr lang="en-US" smtClean="0"/>
              <a:t>14</a:t>
            </a:fld>
            <a:endParaRPr lang="en-US"/>
          </a:p>
        </p:txBody>
      </p:sp>
    </p:spTree>
    <p:extLst>
      <p:ext uri="{BB962C8B-B14F-4D97-AF65-F5344CB8AC3E}">
        <p14:creationId xmlns:p14="http://schemas.microsoft.com/office/powerpoint/2010/main" val="3609636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FACILITATOR GUIDE:</a:t>
            </a:r>
          </a:p>
          <a:p>
            <a:r>
              <a:rPr lang="en-US" dirty="0">
                <a:latin typeface="Tahoma" panose="020B0604030504040204" pitchFamily="34" charset="0"/>
                <a:ea typeface="Tahoma" panose="020B0604030504040204" pitchFamily="34" charset="0"/>
                <a:cs typeface="Tahoma" panose="020B0604030504040204" pitchFamily="34" charset="0"/>
              </a:rPr>
              <a:t>Located in Newport, RI. the Limited Duty Officer/Warrant Officer/Chief Warrant Officer (LDO/WO/CWO) Academy is a three week course designed to complete the transition of prior senior enlisted Sailors for their new roles in the wardroom per the Navy’s Officer Professional Core Competencies.</a:t>
            </a:r>
          </a:p>
          <a:p>
            <a:endParaRPr lang="en-US" dirty="0">
              <a:latin typeface="Tahoma" panose="020B0604030504040204" pitchFamily="34" charset="0"/>
              <a:ea typeface="Tahoma" panose="020B0604030504040204" pitchFamily="34" charset="0"/>
              <a:cs typeface="Tahoma" panose="020B0604030504040204" pitchFamily="34" charset="0"/>
            </a:endParaRPr>
          </a:p>
          <a:p>
            <a:r>
              <a:rPr lang="en-US" dirty="0">
                <a:latin typeface="Tahoma" panose="020B0604030504040204" pitchFamily="34" charset="0"/>
                <a:ea typeface="Tahoma" panose="020B0604030504040204" pitchFamily="34" charset="0"/>
                <a:cs typeface="Tahoma" panose="020B0604030504040204" pitchFamily="34" charset="0"/>
              </a:rPr>
              <a:t>NOTE:</a:t>
            </a:r>
            <a:r>
              <a:rPr lang="en-US" baseline="0" dirty="0">
                <a:latin typeface="Tahoma" panose="020B0604030504040204" pitchFamily="34" charset="0"/>
                <a:ea typeface="Tahoma" panose="020B0604030504040204" pitchFamily="34" charset="0"/>
                <a:cs typeface="Tahoma" panose="020B0604030504040204" pitchFamily="34" charset="0"/>
              </a:rPr>
              <a:t>  TIR= Time-in-Rate; LTC= Leadership Training Continuum </a:t>
            </a:r>
          </a:p>
          <a:p>
            <a:endParaRPr lang="en-US" baseline="0" dirty="0">
              <a:latin typeface="Calibri"/>
              <a:ea typeface="Tahoma"/>
              <a:cs typeface="Calibri"/>
            </a:endParaRPr>
          </a:p>
          <a:p>
            <a:endParaRPr lang="en-US" dirty="0">
              <a:latin typeface="Calibri"/>
              <a:cs typeface="Calibri"/>
            </a:endParaRPr>
          </a:p>
        </p:txBody>
      </p:sp>
      <p:sp>
        <p:nvSpPr>
          <p:cNvPr id="4" name="Slide Number Placeholder 3"/>
          <p:cNvSpPr>
            <a:spLocks noGrp="1"/>
          </p:cNvSpPr>
          <p:nvPr>
            <p:ph type="sldNum" sz="quarter" idx="5"/>
          </p:nvPr>
        </p:nvSpPr>
        <p:spPr/>
        <p:txBody>
          <a:bodyPr/>
          <a:lstStyle/>
          <a:p>
            <a:fld id="{D5ACEE01-41AF-2A4D-9C8A-1F63ADF14122}" type="slidenum">
              <a:rPr lang="en-US" smtClean="0"/>
              <a:t>15</a:t>
            </a:fld>
            <a:endParaRPr lang="en-US"/>
          </a:p>
        </p:txBody>
      </p:sp>
    </p:spTree>
    <p:extLst>
      <p:ext uri="{BB962C8B-B14F-4D97-AF65-F5344CB8AC3E}">
        <p14:creationId xmlns:p14="http://schemas.microsoft.com/office/powerpoint/2010/main" val="40619969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FACILITATORS GUIDE:</a:t>
            </a:r>
          </a:p>
          <a:p>
            <a:r>
              <a:rPr lang="en-US" b="1" dirty="0">
                <a:latin typeface="Tahoma" panose="020B0604030504040204" pitchFamily="34" charset="0"/>
                <a:ea typeface="Tahoma" panose="020B0604030504040204" pitchFamily="34" charset="0"/>
                <a:cs typeface="Tahoma" panose="020B0604030504040204" pitchFamily="34" charset="0"/>
              </a:rPr>
              <a:t>Additional Notes:</a:t>
            </a:r>
          </a:p>
          <a:p>
            <a:pPr marL="171450" indent="-171450">
              <a:buFont typeface="Wingdings" panose="05000000000000000000" pitchFamily="2" charset="2"/>
              <a:buChar char="§"/>
            </a:pPr>
            <a:r>
              <a:rPr lang="en-US" dirty="0">
                <a:latin typeface="Tahoma" panose="020B0604030504040204" pitchFamily="34" charset="0"/>
                <a:ea typeface="Tahoma" panose="020B0604030504040204" pitchFamily="34" charset="0"/>
                <a:cs typeface="Tahoma" panose="020B0604030504040204" pitchFamily="34" charset="0"/>
              </a:rPr>
              <a:t>TIS waivers will only be considered up to 180 days beyond 20 years for CWO2 applicants</a:t>
            </a:r>
            <a:r>
              <a:rPr lang="en-US" baseline="0" dirty="0">
                <a:latin typeface="Tahoma" panose="020B0604030504040204" pitchFamily="34" charset="0"/>
                <a:ea typeface="Tahoma" panose="020B0604030504040204" pitchFamily="34" charset="0"/>
                <a:cs typeface="Tahoma" panose="020B0604030504040204" pitchFamily="34" charset="0"/>
              </a:rPr>
              <a:t> and 22 years for CWO2 candidates.</a:t>
            </a:r>
          </a:p>
          <a:p>
            <a:pPr marL="171450" indent="-171450">
              <a:buFont typeface="Wingdings" panose="05000000000000000000" pitchFamily="2" charset="2"/>
              <a:buChar char="§"/>
            </a:pPr>
            <a:r>
              <a:rPr lang="en-US" baseline="0" dirty="0">
                <a:latin typeface="Tahoma" panose="020B0604030504040204" pitchFamily="34" charset="0"/>
                <a:ea typeface="Tahoma" panose="020B0604030504040204" pitchFamily="34" charset="0"/>
                <a:cs typeface="Tahoma" panose="020B0604030504040204" pitchFamily="34" charset="0"/>
              </a:rPr>
              <a:t>TIS waivers will not be considered or exceptions granted for WO1 candidates</a:t>
            </a:r>
          </a:p>
          <a:p>
            <a:pPr marL="171450" indent="-171450">
              <a:buFont typeface="Wingdings" panose="05000000000000000000" pitchFamily="2" charset="2"/>
              <a:buChar char="§"/>
            </a:pPr>
            <a:r>
              <a:rPr lang="en-US" baseline="0" dirty="0">
                <a:latin typeface="Tahoma" panose="020B0604030504040204" pitchFamily="34" charset="0"/>
                <a:ea typeface="Tahoma" panose="020B0604030504040204" pitchFamily="34" charset="0"/>
                <a:cs typeface="Tahoma" panose="020B0604030504040204" pitchFamily="34" charset="0"/>
              </a:rPr>
              <a:t>Waivers under 14 years will not be considered.</a:t>
            </a:r>
          </a:p>
          <a:p>
            <a:endParaRPr lang="en-US" dirty="0">
              <a:latin typeface="Calibri"/>
              <a:ea typeface="Tahoma"/>
              <a:cs typeface="Calibri"/>
            </a:endParaRPr>
          </a:p>
          <a:p>
            <a:r>
              <a:rPr lang="en-US" dirty="0">
                <a:latin typeface="Calibri"/>
                <a:cs typeface="Calibri"/>
              </a:rPr>
              <a:t>Always refer to current OPNAVINST 1420.1(series)</a:t>
            </a:r>
            <a:r>
              <a:rPr lang="en-US" baseline="0" dirty="0">
                <a:latin typeface="Calibri"/>
                <a:cs typeface="Calibri"/>
              </a:rPr>
              <a:t> </a:t>
            </a:r>
            <a:r>
              <a:rPr lang="en-US" dirty="0">
                <a:latin typeface="Calibri"/>
                <a:cs typeface="Calibri"/>
              </a:rPr>
              <a:t>and</a:t>
            </a:r>
            <a:r>
              <a:rPr lang="en-US" baseline="0" dirty="0">
                <a:latin typeface="Calibri"/>
                <a:cs typeface="Calibri"/>
              </a:rPr>
              <a:t> </a:t>
            </a:r>
            <a:r>
              <a:rPr lang="en-US" dirty="0">
                <a:latin typeface="Calibri"/>
                <a:cs typeface="Calibri"/>
              </a:rPr>
              <a:t>NAVADMIN for eligibility requirements.</a:t>
            </a:r>
          </a:p>
          <a:p>
            <a:endParaRPr lang="en-US" dirty="0">
              <a:latin typeface="Calibri"/>
              <a:cs typeface="Calibri"/>
            </a:endParaRPr>
          </a:p>
        </p:txBody>
      </p:sp>
      <p:sp>
        <p:nvSpPr>
          <p:cNvPr id="4" name="Slide Number Placeholder 3"/>
          <p:cNvSpPr>
            <a:spLocks noGrp="1"/>
          </p:cNvSpPr>
          <p:nvPr>
            <p:ph type="sldNum" sz="quarter" idx="5"/>
          </p:nvPr>
        </p:nvSpPr>
        <p:spPr/>
        <p:txBody>
          <a:bodyPr/>
          <a:lstStyle/>
          <a:p>
            <a:fld id="{D5ACEE01-41AF-2A4D-9C8A-1F63ADF14122}" type="slidenum">
              <a:rPr lang="en-US" smtClean="0"/>
              <a:t>16</a:t>
            </a:fld>
            <a:endParaRPr lang="en-US"/>
          </a:p>
        </p:txBody>
      </p:sp>
    </p:spTree>
    <p:extLst>
      <p:ext uri="{BB962C8B-B14F-4D97-AF65-F5344CB8AC3E}">
        <p14:creationId xmlns:p14="http://schemas.microsoft.com/office/powerpoint/2010/main" val="33572812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FACILITATOR GUIDE:</a:t>
            </a:r>
          </a:p>
          <a:p>
            <a:r>
              <a:rPr lang="en-US" b="1" dirty="0">
                <a:latin typeface="Tahoma" panose="020B0604030504040204" pitchFamily="34" charset="0"/>
                <a:ea typeface="Tahoma" panose="020B0604030504040204" pitchFamily="34" charset="0"/>
                <a:cs typeface="Tahoma" panose="020B0604030504040204" pitchFamily="34" charset="0"/>
              </a:rPr>
              <a:t>Additional Notes:</a:t>
            </a:r>
          </a:p>
          <a:p>
            <a:r>
              <a:rPr lang="en-US" dirty="0">
                <a:latin typeface="Tahoma"/>
                <a:ea typeface="Tahoma"/>
                <a:cs typeface="Tahoma"/>
              </a:rPr>
              <a:t>MECP is open to active duty enlisted Sailors and Marines. Those accepted into the program receive full pay and benefits of their pay grades while going to school in pursuit of a Bachelor’s Degree in Nursing (BSN).  MECP students may use their Montgomery G.I. Bill as well as other outside financial assistance to pay for schooling.  </a:t>
            </a:r>
            <a:br>
              <a:rPr lang="en-US" b="1" dirty="0">
                <a:latin typeface="Tahoma" panose="020B0604030504040204" pitchFamily="34" charset="0"/>
                <a:ea typeface="Tahoma" panose="020B0604030504040204" pitchFamily="34" charset="0"/>
                <a:cs typeface="Tahoma" panose="020B0604030504040204" pitchFamily="34" charset="0"/>
              </a:rPr>
            </a:br>
            <a:r>
              <a:rPr lang="en-US" b="1" dirty="0">
                <a:latin typeface="Tahoma"/>
                <a:ea typeface="Tahoma"/>
                <a:cs typeface="Tahoma"/>
              </a:rPr>
              <a:t> </a:t>
            </a:r>
            <a:endParaRPr lang="en-US" dirty="0">
              <a:latin typeface="Tahoma"/>
              <a:ea typeface="Tahoma"/>
              <a:cs typeface="Tahoma"/>
            </a:endParaRPr>
          </a:p>
        </p:txBody>
      </p:sp>
      <p:sp>
        <p:nvSpPr>
          <p:cNvPr id="4" name="Slide Number Placeholder 3"/>
          <p:cNvSpPr>
            <a:spLocks noGrp="1"/>
          </p:cNvSpPr>
          <p:nvPr>
            <p:ph type="sldNum" sz="quarter" idx="5"/>
          </p:nvPr>
        </p:nvSpPr>
        <p:spPr/>
        <p:txBody>
          <a:bodyPr/>
          <a:lstStyle/>
          <a:p>
            <a:fld id="{D5ACEE01-41AF-2A4D-9C8A-1F63ADF14122}" type="slidenum">
              <a:rPr lang="en-US" smtClean="0"/>
              <a:t>17</a:t>
            </a:fld>
            <a:endParaRPr lang="en-US"/>
          </a:p>
        </p:txBody>
      </p:sp>
    </p:spTree>
    <p:extLst>
      <p:ext uri="{BB962C8B-B14F-4D97-AF65-F5344CB8AC3E}">
        <p14:creationId xmlns:p14="http://schemas.microsoft.com/office/powerpoint/2010/main" val="15731117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FACILITATOR GUIDE:</a:t>
            </a:r>
          </a:p>
          <a:p>
            <a:r>
              <a:rPr lang="en-US" b="1" dirty="0">
                <a:latin typeface="Tahoma" panose="020B0604030504040204" pitchFamily="34" charset="0"/>
                <a:ea typeface="Tahoma" panose="020B0604030504040204" pitchFamily="34" charset="0"/>
                <a:cs typeface="Tahoma" panose="020B0604030504040204" pitchFamily="34" charset="0"/>
              </a:rPr>
              <a:t>Additional Notes:</a:t>
            </a:r>
          </a:p>
          <a:p>
            <a:pPr marL="171450" indent="-171450">
              <a:buFont typeface="Wingdings" panose="05000000000000000000" pitchFamily="2" charset="2"/>
              <a:buChar char="§"/>
            </a:pPr>
            <a:r>
              <a:rPr lang="en-US" dirty="0">
                <a:latin typeface="Tahoma" panose="020B0604030504040204" pitchFamily="34" charset="0"/>
                <a:ea typeface="Tahoma" panose="020B0604030504040204" pitchFamily="34" charset="0"/>
                <a:cs typeface="Tahoma" panose="020B0604030504040204" pitchFamily="34" charset="0"/>
              </a:rPr>
              <a:t>Applications are typically due by 01 September of each year. </a:t>
            </a:r>
          </a:p>
          <a:p>
            <a:pPr marL="171450" indent="-171450">
              <a:buFont typeface="Wingdings" panose="05000000000000000000" pitchFamily="2" charset="2"/>
              <a:buChar char="§"/>
            </a:pPr>
            <a:r>
              <a:rPr lang="en-US" dirty="0">
                <a:latin typeface="Tahoma" panose="020B0604030504040204" pitchFamily="34" charset="0"/>
                <a:ea typeface="Tahoma" panose="020B0604030504040204" pitchFamily="34" charset="0"/>
                <a:cs typeface="Tahoma" panose="020B0604030504040204" pitchFamily="34" charset="0"/>
              </a:rPr>
              <a:t>Passing the NCLEX is required to practice as a registered nurse.</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dirty="0">
                <a:latin typeface="Tahoma" panose="020B0604030504040204" pitchFamily="34" charset="0"/>
                <a:ea typeface="Tahoma" panose="020B0604030504040204" pitchFamily="34" charset="0"/>
                <a:cs typeface="Tahoma" panose="020B0604030504040204" pitchFamily="34" charset="0"/>
              </a:rPr>
              <a:t>Nursing program</a:t>
            </a:r>
            <a:r>
              <a:rPr lang="en-US" baseline="0" dirty="0">
                <a:latin typeface="Tahoma" panose="020B0604030504040204" pitchFamily="34" charset="0"/>
                <a:ea typeface="Tahoma" panose="020B0604030504040204" pitchFamily="34" charset="0"/>
                <a:cs typeface="Tahoma" panose="020B0604030504040204" pitchFamily="34" charset="0"/>
              </a:rPr>
              <a:t> must be </a:t>
            </a:r>
            <a:r>
              <a:rPr lang="en-US" sz="1200" dirty="0">
                <a:latin typeface="Tahoma" panose="020B0604030504040204" pitchFamily="34" charset="0"/>
                <a:ea typeface="Tahoma" panose="020B0604030504040204" pitchFamily="34" charset="0"/>
                <a:cs typeface="Tahoma" panose="020B0604030504040204" pitchFamily="34" charset="0"/>
              </a:rPr>
              <a:t>accredited by the National League for Nursing Accrediting Commission (NLNAC) or the Commission on Collegiate Nursing Education (CCNE)</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US" sz="1200" dirty="0"/>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dirty="0"/>
              <a:t>Advise CDT to review OPNAVINST and refer to Naval Medicine website for more information:  https://www.med.navy.mil/Naval-Medical-Leader-and-Professional-Development-Command/Professional-Development/Enlisted-Commissioning-Programs/-Medical-Enlisted-Commissioning-Programs-/</a:t>
            </a:r>
          </a:p>
          <a:p>
            <a:endParaRPr lang="en-US" dirty="0">
              <a:latin typeface="Calibri"/>
              <a:ea typeface="Tahoma"/>
              <a:cs typeface="Calibri"/>
            </a:endParaRPr>
          </a:p>
          <a:p>
            <a:endParaRPr lang="en-US" dirty="0">
              <a:latin typeface="Calibri"/>
              <a:ea typeface="Tahoma"/>
              <a:cs typeface="Calibri"/>
            </a:endParaRPr>
          </a:p>
          <a:p>
            <a:endParaRPr lang="en-US" dirty="0">
              <a:latin typeface="Calibri"/>
              <a:cs typeface="Calibri"/>
            </a:endParaRPr>
          </a:p>
        </p:txBody>
      </p:sp>
      <p:sp>
        <p:nvSpPr>
          <p:cNvPr id="4" name="Slide Number Placeholder 3"/>
          <p:cNvSpPr>
            <a:spLocks noGrp="1"/>
          </p:cNvSpPr>
          <p:nvPr>
            <p:ph type="sldNum" sz="quarter" idx="5"/>
          </p:nvPr>
        </p:nvSpPr>
        <p:spPr/>
        <p:txBody>
          <a:bodyPr/>
          <a:lstStyle/>
          <a:p>
            <a:fld id="{D5ACEE01-41AF-2A4D-9C8A-1F63ADF14122}" type="slidenum">
              <a:rPr lang="en-US" smtClean="0"/>
              <a:t>18</a:t>
            </a:fld>
            <a:endParaRPr lang="en-US"/>
          </a:p>
        </p:txBody>
      </p:sp>
    </p:spTree>
    <p:extLst>
      <p:ext uri="{BB962C8B-B14F-4D97-AF65-F5344CB8AC3E}">
        <p14:creationId xmlns:p14="http://schemas.microsoft.com/office/powerpoint/2010/main" val="42088532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FACILITATOR GUIDE:</a:t>
            </a:r>
          </a:p>
          <a:p>
            <a:r>
              <a:rPr lang="en-US" b="1" dirty="0">
                <a:latin typeface="Tahoma" panose="020B0604030504040204" pitchFamily="34" charset="0"/>
                <a:ea typeface="Tahoma" panose="020B0604030504040204" pitchFamily="34" charset="0"/>
                <a:cs typeface="Tahoma" panose="020B0604030504040204" pitchFamily="34" charset="0"/>
              </a:rPr>
              <a:t>Additional Notes:</a:t>
            </a:r>
          </a:p>
          <a:p>
            <a:r>
              <a:rPr lang="en-US" dirty="0">
                <a:latin typeface="Tahoma" panose="020B0604030504040204" pitchFamily="34" charset="0"/>
                <a:ea typeface="Tahoma" panose="020B0604030504040204" pitchFamily="34" charset="0"/>
                <a:cs typeface="Tahoma" panose="020B0604030504040204" pitchFamily="34" charset="0"/>
              </a:rPr>
              <a:t>1. Medical Service Corps specialties leading to a commission in the Medical Service Corps</a:t>
            </a:r>
            <a:r>
              <a:rPr lang="en-US" baseline="0" dirty="0">
                <a:latin typeface="Tahoma" panose="020B0604030504040204" pitchFamily="34" charset="0"/>
                <a:ea typeface="Tahoma" panose="020B0604030504040204" pitchFamily="34" charset="0"/>
                <a:cs typeface="Tahoma" panose="020B0604030504040204" pitchFamily="34" charset="0"/>
              </a:rPr>
              <a:t> are</a:t>
            </a:r>
            <a:r>
              <a:rPr lang="en-US" dirty="0">
                <a:latin typeface="Tahoma" panose="020B0604030504040204" pitchFamily="34" charset="0"/>
                <a:ea typeface="Tahoma" panose="020B0604030504040204" pitchFamily="34" charset="0"/>
                <a:cs typeface="Tahoma" panose="020B0604030504040204" pitchFamily="34" charset="0"/>
              </a:rPr>
              <a:t>: Health Care Administration (HCA), Physician Assistant (PA), Environmental Health (EHO), Entomology (ENTO), Radiation Health (RHO), Industrial Hygiene (IHO), Pharmacy, Occupational Therapy, and Social Work.  Duty under Instruction (DUINS) permits members to attend fully funded training to complete a qualifying degree with no break in service. </a:t>
            </a:r>
          </a:p>
          <a:p>
            <a:endParaRPr lang="en-US" dirty="0">
              <a:latin typeface="Tahoma"/>
              <a:ea typeface="Tahoma"/>
              <a:cs typeface="Tahoma"/>
            </a:endParaRPr>
          </a:p>
          <a:p>
            <a:r>
              <a:rPr lang="en-US" dirty="0">
                <a:latin typeface="Tahoma"/>
                <a:ea typeface="Tahoma"/>
                <a:cs typeface="Tahoma"/>
              </a:rPr>
              <a:t>2. Only</a:t>
            </a:r>
            <a:r>
              <a:rPr lang="en-US" baseline="0" dirty="0">
                <a:latin typeface="Tahoma"/>
                <a:ea typeface="Tahoma"/>
                <a:cs typeface="Tahoma"/>
              </a:rPr>
              <a:t> some of the eligibility requirements are listed.  Advise CDT to review OPNAVINST and refer to Naval Medicine website for more information: https://www.med.navy.mil/Naval-Medical-Leader-and-Professional-Development-Command/Professional-Development/Enlisted-Commissioning-Programs/Medical-Service-Corps-Inservice-Procurement-Program/ </a:t>
            </a:r>
          </a:p>
        </p:txBody>
      </p:sp>
      <p:sp>
        <p:nvSpPr>
          <p:cNvPr id="4" name="Slide Number Placeholder 3"/>
          <p:cNvSpPr>
            <a:spLocks noGrp="1"/>
          </p:cNvSpPr>
          <p:nvPr>
            <p:ph type="sldNum" sz="quarter" idx="5"/>
          </p:nvPr>
        </p:nvSpPr>
        <p:spPr/>
        <p:txBody>
          <a:bodyPr/>
          <a:lstStyle/>
          <a:p>
            <a:fld id="{D5ACEE01-41AF-2A4D-9C8A-1F63ADF14122}" type="slidenum">
              <a:rPr lang="en-US" smtClean="0"/>
              <a:t>19</a:t>
            </a:fld>
            <a:endParaRPr lang="en-US"/>
          </a:p>
        </p:txBody>
      </p:sp>
    </p:spTree>
    <p:extLst>
      <p:ext uri="{BB962C8B-B14F-4D97-AF65-F5344CB8AC3E}">
        <p14:creationId xmlns:p14="http://schemas.microsoft.com/office/powerpoint/2010/main" val="9282809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FACILITATOR GUIDE:</a:t>
            </a:r>
          </a:p>
          <a:p>
            <a:r>
              <a:rPr lang="en-US" dirty="0">
                <a:latin typeface="Tahoma"/>
                <a:ea typeface="Tahoma"/>
                <a:cs typeface="Tahoma"/>
              </a:rPr>
              <a:t>Review objectives.</a:t>
            </a:r>
            <a:endParaRPr lang="en-US" b="1" dirty="0">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5"/>
          </p:nvPr>
        </p:nvSpPr>
        <p:spPr/>
        <p:txBody>
          <a:bodyPr/>
          <a:lstStyle/>
          <a:p>
            <a:fld id="{D5ACEE01-41AF-2A4D-9C8A-1F63ADF14122}" type="slidenum">
              <a:rPr lang="en-US" smtClean="0"/>
              <a:t>2</a:t>
            </a:fld>
            <a:endParaRPr lang="en-US"/>
          </a:p>
        </p:txBody>
      </p:sp>
    </p:spTree>
    <p:extLst>
      <p:ext uri="{BB962C8B-B14F-4D97-AF65-F5344CB8AC3E}">
        <p14:creationId xmlns:p14="http://schemas.microsoft.com/office/powerpoint/2010/main" val="30242926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FACILITATOR GUIDE:</a:t>
            </a:r>
          </a:p>
          <a:p>
            <a:r>
              <a:rPr lang="en-US" b="1" dirty="0">
                <a:latin typeface="Tahoma" panose="020B0604030504040204" pitchFamily="34" charset="0"/>
                <a:ea typeface="Tahoma" panose="020B0604030504040204" pitchFamily="34" charset="0"/>
                <a:cs typeface="Tahoma" panose="020B0604030504040204" pitchFamily="34" charset="0"/>
              </a:rPr>
              <a:t>Additional Notes:</a:t>
            </a:r>
          </a:p>
          <a:p>
            <a:r>
              <a:rPr lang="en-US" dirty="0">
                <a:latin typeface="Tahoma" panose="020B0604030504040204" pitchFamily="34" charset="0"/>
                <a:ea typeface="Tahoma" panose="020B0604030504040204" pitchFamily="34" charset="0"/>
                <a:cs typeface="Tahoma" panose="020B0604030504040204" pitchFamily="34" charset="0"/>
              </a:rPr>
              <a:t>Sailors remain on active duty, receive full pay, and allowance at their current enlisted pay grade and take the advancement exam to advance in rank while in the program. MSC IPP commissioning is a permanent appointment.  Commissioned officer must serve </a:t>
            </a:r>
            <a:r>
              <a:rPr lang="en-US" b="1" dirty="0">
                <a:latin typeface="Tahoma" panose="020B0604030504040204" pitchFamily="34" charset="0"/>
                <a:ea typeface="Tahoma" panose="020B0604030504040204" pitchFamily="34" charset="0"/>
                <a:cs typeface="Tahoma" panose="020B0604030504040204" pitchFamily="34" charset="0"/>
              </a:rPr>
              <a:t>TEN YEARS </a:t>
            </a:r>
            <a:r>
              <a:rPr lang="en-US" dirty="0">
                <a:latin typeface="Tahoma" panose="020B0604030504040204" pitchFamily="34" charset="0"/>
                <a:ea typeface="Tahoma" panose="020B0604030504040204" pitchFamily="34" charset="0"/>
                <a:cs typeface="Tahoma" panose="020B0604030504040204" pitchFamily="34" charset="0"/>
              </a:rPr>
              <a:t>active commissioned service per Title 10 U.S. Code 6323 to be eligible to retire as an officer.</a:t>
            </a:r>
          </a:p>
        </p:txBody>
      </p:sp>
      <p:sp>
        <p:nvSpPr>
          <p:cNvPr id="4" name="Slide Number Placeholder 3"/>
          <p:cNvSpPr>
            <a:spLocks noGrp="1"/>
          </p:cNvSpPr>
          <p:nvPr>
            <p:ph type="sldNum" sz="quarter" idx="5"/>
          </p:nvPr>
        </p:nvSpPr>
        <p:spPr/>
        <p:txBody>
          <a:bodyPr/>
          <a:lstStyle/>
          <a:p>
            <a:fld id="{D5ACEE01-41AF-2A4D-9C8A-1F63ADF14122}" type="slidenum">
              <a:rPr lang="en-US" smtClean="0"/>
              <a:t>20</a:t>
            </a:fld>
            <a:endParaRPr lang="en-US"/>
          </a:p>
        </p:txBody>
      </p:sp>
    </p:spTree>
    <p:extLst>
      <p:ext uri="{BB962C8B-B14F-4D97-AF65-F5344CB8AC3E}">
        <p14:creationId xmlns:p14="http://schemas.microsoft.com/office/powerpoint/2010/main" val="3069297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a:ea typeface="Tahoma"/>
                <a:cs typeface="Tahoma"/>
              </a:rPr>
              <a:t>FACILITATOR GUIDE:</a:t>
            </a:r>
            <a:endParaRPr lang="en-US" dirty="0">
              <a:latin typeface="Tahoma"/>
              <a:ea typeface="Tahoma"/>
              <a:cs typeface="Tahoma"/>
            </a:endParaRPr>
          </a:p>
          <a:p>
            <a:r>
              <a:rPr lang="en-US" dirty="0">
                <a:latin typeface="Tahoma"/>
                <a:ea typeface="Tahoma"/>
                <a:cs typeface="Tahoma"/>
              </a:rPr>
              <a:t>None</a:t>
            </a:r>
            <a:endParaRPr lang="en-US" dirty="0"/>
          </a:p>
        </p:txBody>
      </p:sp>
      <p:sp>
        <p:nvSpPr>
          <p:cNvPr id="4" name="Slide Number Placeholder 3"/>
          <p:cNvSpPr>
            <a:spLocks noGrp="1"/>
          </p:cNvSpPr>
          <p:nvPr>
            <p:ph type="sldNum" sz="quarter" idx="5"/>
          </p:nvPr>
        </p:nvSpPr>
        <p:spPr/>
        <p:txBody>
          <a:bodyPr/>
          <a:lstStyle/>
          <a:p>
            <a:fld id="{D5ACEE01-41AF-2A4D-9C8A-1F63ADF14122}" type="slidenum">
              <a:rPr lang="en-US" smtClean="0"/>
              <a:t>21</a:t>
            </a:fld>
            <a:endParaRPr lang="en-US"/>
          </a:p>
        </p:txBody>
      </p:sp>
    </p:spTree>
    <p:extLst>
      <p:ext uri="{BB962C8B-B14F-4D97-AF65-F5344CB8AC3E}">
        <p14:creationId xmlns:p14="http://schemas.microsoft.com/office/powerpoint/2010/main" val="33052216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FACILITATOR GUIDE:</a:t>
            </a:r>
            <a:endParaRPr lang="en-US"/>
          </a:p>
          <a:p>
            <a:r>
              <a:rPr lang="en-US" dirty="0"/>
              <a:t>None</a:t>
            </a:r>
          </a:p>
        </p:txBody>
      </p:sp>
      <p:sp>
        <p:nvSpPr>
          <p:cNvPr id="4" name="Slide Number Placeholder 3"/>
          <p:cNvSpPr>
            <a:spLocks noGrp="1"/>
          </p:cNvSpPr>
          <p:nvPr>
            <p:ph type="sldNum" sz="quarter" idx="5"/>
          </p:nvPr>
        </p:nvSpPr>
        <p:spPr/>
        <p:txBody>
          <a:bodyPr/>
          <a:lstStyle/>
          <a:p>
            <a:fld id="{D5ACEE01-41AF-2A4D-9C8A-1F63ADF14122}" type="slidenum">
              <a:rPr lang="en-US" smtClean="0"/>
              <a:t>22</a:t>
            </a:fld>
            <a:endParaRPr lang="en-US"/>
          </a:p>
        </p:txBody>
      </p:sp>
    </p:spTree>
    <p:extLst>
      <p:ext uri="{BB962C8B-B14F-4D97-AF65-F5344CB8AC3E}">
        <p14:creationId xmlns:p14="http://schemas.microsoft.com/office/powerpoint/2010/main" val="16997278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FACILITATOR GUIDE:</a:t>
            </a:r>
          </a:p>
          <a:p>
            <a:r>
              <a:rPr lang="en-US" b="1" dirty="0">
                <a:latin typeface="Tahoma" panose="020B0604030504040204" pitchFamily="34" charset="0"/>
                <a:ea typeface="Tahoma" panose="020B0604030504040204" pitchFamily="34" charset="0"/>
                <a:cs typeface="Tahoma" panose="020B0604030504040204" pitchFamily="34" charset="0"/>
              </a:rPr>
              <a:t>Additional Notes:</a:t>
            </a:r>
          </a:p>
          <a:p>
            <a:pPr marL="228600" indent="-228600">
              <a:buAutoNum type="arabicPeriod"/>
            </a:pPr>
            <a:r>
              <a:rPr lang="en-US" b="0" baseline="0" dirty="0">
                <a:latin typeface="Tahoma" panose="020B0604030504040204" pitchFamily="34" charset="0"/>
                <a:ea typeface="Tahoma" panose="020B0604030504040204" pitchFamily="34" charset="0"/>
                <a:cs typeface="Tahoma" panose="020B0604030504040204" pitchFamily="34" charset="0"/>
              </a:rPr>
              <a:t>Refer CDT to MyNavyHR for more information on these commissioning opportunities:  https://www.mynavyhr.navy.mil/Career-Management/Career-Counseling/Commissioning-Programs/</a:t>
            </a:r>
          </a:p>
          <a:p>
            <a:pPr marL="228600" indent="-228600">
              <a:buAutoNum type="arabicPeriod"/>
            </a:pPr>
            <a:endParaRPr lang="en-US" b="0" dirty="0">
              <a:latin typeface="Tahoma" panose="020B0604030504040204" pitchFamily="34" charset="0"/>
              <a:ea typeface="Tahoma" panose="020B0604030504040204" pitchFamily="34" charset="0"/>
              <a:cs typeface="Tahoma" panose="020B0604030504040204" pitchFamily="34" charset="0"/>
            </a:endParaRPr>
          </a:p>
          <a:p>
            <a:r>
              <a:rPr lang="en-US" dirty="0">
                <a:latin typeface="Tahoma" panose="020B0604030504040204" pitchFamily="34" charset="0"/>
                <a:ea typeface="Tahoma" panose="020B0604030504040204" pitchFamily="34" charset="0"/>
                <a:cs typeface="Tahoma" panose="020B0604030504040204" pitchFamily="34" charset="0"/>
              </a:rPr>
              <a:t>2.  Though not an highly sought out option, Sailors also have the opportunity to apply for Officer programs in the other services i.e. Army, </a:t>
            </a:r>
            <a:r>
              <a:rPr lang="en-US" dirty="0" err="1">
                <a:latin typeface="Tahoma" panose="020B0604030504040204" pitchFamily="34" charset="0"/>
                <a:ea typeface="Tahoma" panose="020B0604030504040204" pitchFamily="34" charset="0"/>
                <a:cs typeface="Tahoma" panose="020B0604030504040204" pitchFamily="34" charset="0"/>
              </a:rPr>
              <a:t>Airforce</a:t>
            </a:r>
            <a:r>
              <a:rPr lang="en-US" dirty="0">
                <a:latin typeface="Tahoma" panose="020B0604030504040204" pitchFamily="34" charset="0"/>
                <a:ea typeface="Tahoma" panose="020B0604030504040204" pitchFamily="34" charset="0"/>
                <a:cs typeface="Tahoma" panose="020B0604030504040204" pitchFamily="34" charset="0"/>
              </a:rPr>
              <a:t>, etc.  Must see a service recruiter for more information.</a:t>
            </a:r>
          </a:p>
          <a:p>
            <a:endParaRPr lang="en-US" dirty="0">
              <a:latin typeface="Tahoma" panose="020B0604030504040204" pitchFamily="34" charset="0"/>
              <a:ea typeface="Tahoma" panose="020B0604030504040204" pitchFamily="34" charset="0"/>
              <a:cs typeface="Tahoma" panose="020B0604030504040204" pitchFamily="34" charset="0"/>
            </a:endParaRPr>
          </a:p>
          <a:p>
            <a:r>
              <a:rPr lang="en-US" dirty="0">
                <a:latin typeface="Tahoma" panose="020B0604030504040204" pitchFamily="34" charset="0"/>
                <a:ea typeface="Tahoma" panose="020B0604030504040204" pitchFamily="34" charset="0"/>
                <a:cs typeface="Tahoma" panose="020B0604030504040204" pitchFamily="34" charset="0"/>
              </a:rPr>
              <a:t>Example in the Army:</a:t>
            </a:r>
          </a:p>
          <a:p>
            <a:r>
              <a:rPr lang="en-US" dirty="0">
                <a:latin typeface="Tahoma" panose="020B0604030504040204" pitchFamily="34" charset="0"/>
                <a:ea typeface="Tahoma" panose="020B0604030504040204" pitchFamily="34" charset="0"/>
                <a:cs typeface="Tahoma" panose="020B0604030504040204" pitchFamily="34" charset="0"/>
              </a:rPr>
              <a:t>Blue to green CWO is also available. The most common MOS designator that personnel from other services (USN, MARINE, AIRFORCE, COAST GUARD) are eligible to apply for is 153A (Aviator) because this MOS requires no prior skills or training. For this MOS you must be older than 18, but not more than 32 years at the time of board selection (or request a waiver) and have 20/50 distant visual acuity, correctable with spectacles to 20/20, also note there is an Aeromedical refractive error exception to policy (LASIK/PRK information). </a:t>
            </a:r>
          </a:p>
          <a:p>
            <a:endParaRPr lang="en-US" dirty="0">
              <a:latin typeface="Tahoma" panose="020B0604030504040204" pitchFamily="34" charset="0"/>
              <a:ea typeface="Tahoma" panose="020B0604030504040204" pitchFamily="34" charset="0"/>
              <a:cs typeface="Tahoma" panose="020B0604030504040204" pitchFamily="34" charset="0"/>
            </a:endParaRPr>
          </a:p>
          <a:p>
            <a:r>
              <a:rPr lang="en-US" dirty="0">
                <a:latin typeface="Tahoma" panose="020B0604030504040204" pitchFamily="34" charset="0"/>
                <a:ea typeface="Tahoma" panose="020B0604030504040204" pitchFamily="34" charset="0"/>
                <a:cs typeface="Tahoma" panose="020B0604030504040204" pitchFamily="34" charset="0"/>
              </a:rPr>
              <a:t>All other Warrant Officer (WO) Military Occupational Specialties (MOSs) require you to be at least pay grade E5 or higher with 4-6 years experience in a skill that is closely associated with a WO MOS. Review the prerequisites and duty descriptions part of this web site to determine if you are doing very similar work to one of the WO MOSs.</a:t>
            </a:r>
          </a:p>
          <a:p>
            <a:r>
              <a:rPr lang="en-US" dirty="0">
                <a:latin typeface="Tahoma" panose="020B0604030504040204" pitchFamily="34" charset="0"/>
                <a:ea typeface="Tahoma" panose="020B0604030504040204" pitchFamily="34" charset="0"/>
                <a:cs typeface="Tahoma" panose="020B0604030504040204" pitchFamily="34" charset="0"/>
              </a:rPr>
              <a:t>https://recruiting.army.mil/ISO/AWOR/ELIGIBILITY/</a:t>
            </a:r>
          </a:p>
          <a:p>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5"/>
          </p:nvPr>
        </p:nvSpPr>
        <p:spPr/>
        <p:txBody>
          <a:bodyPr/>
          <a:lstStyle/>
          <a:p>
            <a:fld id="{D5ACEE01-41AF-2A4D-9C8A-1F63ADF14122}" type="slidenum">
              <a:rPr lang="en-US" smtClean="0"/>
              <a:t>23</a:t>
            </a:fld>
            <a:endParaRPr lang="en-US"/>
          </a:p>
        </p:txBody>
      </p:sp>
    </p:spTree>
    <p:extLst>
      <p:ext uri="{BB962C8B-B14F-4D97-AF65-F5344CB8AC3E}">
        <p14:creationId xmlns:p14="http://schemas.microsoft.com/office/powerpoint/2010/main" val="2616662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a:ea typeface="Tahoma"/>
                <a:cs typeface="Tahoma"/>
              </a:rPr>
              <a:t>ANSWERS</a:t>
            </a:r>
            <a:endParaRPr lang="en-US" dirty="0">
              <a:latin typeface="Tahoma"/>
              <a:ea typeface="Tahoma"/>
              <a:cs typeface="Tahoma"/>
            </a:endParaRPr>
          </a:p>
          <a:p>
            <a:pPr marL="228600" indent="-228600">
              <a:buAutoNum type="arabicPeriod"/>
            </a:pPr>
            <a:r>
              <a:rPr lang="en-US" dirty="0">
                <a:latin typeface="Tahoma"/>
                <a:ea typeface="Tahoma"/>
                <a:cs typeface="Tahoma"/>
              </a:rPr>
              <a:t>STA-21</a:t>
            </a:r>
          </a:p>
          <a:p>
            <a:pPr marL="228600" indent="-228600">
              <a:buAutoNum type="arabicPeriod"/>
            </a:pPr>
            <a:r>
              <a:rPr lang="en-US" dirty="0"/>
              <a:t>MECP</a:t>
            </a:r>
          </a:p>
          <a:p>
            <a:pPr marL="228600" indent="-228600">
              <a:buAutoNum type="arabicPeriod"/>
            </a:pPr>
            <a:r>
              <a:rPr lang="en-US" dirty="0"/>
              <a:t>LDO</a:t>
            </a:r>
          </a:p>
          <a:p>
            <a:pPr marL="228600" indent="-228600">
              <a:buAutoNum type="arabicPeriod"/>
            </a:pPr>
            <a:r>
              <a:rPr lang="en-US" dirty="0"/>
              <a:t>CWO</a:t>
            </a:r>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24</a:t>
            </a:fld>
            <a:endParaRPr lang="en-US"/>
          </a:p>
        </p:txBody>
      </p:sp>
    </p:spTree>
    <p:extLst>
      <p:ext uri="{BB962C8B-B14F-4D97-AF65-F5344CB8AC3E}">
        <p14:creationId xmlns:p14="http://schemas.microsoft.com/office/powerpoint/2010/main" val="37979758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26</a:t>
            </a:fld>
            <a:endParaRPr lang="en-US"/>
          </a:p>
        </p:txBody>
      </p:sp>
    </p:spTree>
    <p:extLst>
      <p:ext uri="{BB962C8B-B14F-4D97-AF65-F5344CB8AC3E}">
        <p14:creationId xmlns:p14="http://schemas.microsoft.com/office/powerpoint/2010/main" val="1408829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FACILITATOR GUIDE:</a:t>
            </a:r>
          </a:p>
          <a:p>
            <a:r>
              <a:rPr lang="en-US" dirty="0">
                <a:latin typeface="Tahoma"/>
                <a:ea typeface="Tahoma"/>
                <a:cs typeface="Tahoma"/>
              </a:rPr>
              <a:t>Review references.</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5"/>
          </p:nvPr>
        </p:nvSpPr>
        <p:spPr/>
        <p:txBody>
          <a:bodyPr/>
          <a:lstStyle/>
          <a:p>
            <a:fld id="{D5ACEE01-41AF-2A4D-9C8A-1F63ADF14122}" type="slidenum">
              <a:rPr lang="en-US" smtClean="0"/>
              <a:t>3</a:t>
            </a:fld>
            <a:endParaRPr lang="en-US"/>
          </a:p>
        </p:txBody>
      </p:sp>
    </p:spTree>
    <p:extLst>
      <p:ext uri="{BB962C8B-B14F-4D97-AF65-F5344CB8AC3E}">
        <p14:creationId xmlns:p14="http://schemas.microsoft.com/office/powerpoint/2010/main" val="16821660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FACILITATOR GUIDE:</a:t>
            </a:r>
          </a:p>
          <a:p>
            <a:r>
              <a:rPr lang="en-US" dirty="0">
                <a:latin typeface="Tahoma" panose="020B0604030504040204" pitchFamily="34" charset="0"/>
                <a:ea typeface="Tahoma" panose="020B0604030504040204" pitchFamily="34" charset="0"/>
                <a:cs typeface="Tahoma" panose="020B0604030504040204" pitchFamily="34" charset="0"/>
              </a:rPr>
              <a:t>Identifying the desire to pursue commissioning opportunities early is paramount. This can be achieved through active leadership engagement, mentorship and robust Career Development Boards.</a:t>
            </a:r>
          </a:p>
          <a:p>
            <a:endParaRPr lang="en-US" dirty="0">
              <a:latin typeface="Tahoma" panose="020B0604030504040204" pitchFamily="34" charset="0"/>
              <a:ea typeface="Tahoma" panose="020B0604030504040204" pitchFamily="34" charset="0"/>
              <a:cs typeface="Tahoma" panose="020B0604030504040204" pitchFamily="34" charset="0"/>
            </a:endParaRPr>
          </a:p>
          <a:p>
            <a:r>
              <a:rPr lang="en-US" dirty="0">
                <a:latin typeface="Tahoma" panose="020B0604030504040204" pitchFamily="34" charset="0"/>
                <a:ea typeface="Tahoma" panose="020B0604030504040204" pitchFamily="34" charset="0"/>
                <a:cs typeface="Tahoma" panose="020B0604030504040204" pitchFamily="34" charset="0"/>
              </a:rPr>
              <a:t>Basic requirements are generalized information that is common</a:t>
            </a:r>
            <a:r>
              <a:rPr lang="en-US" baseline="0" dirty="0">
                <a:latin typeface="Tahoma" panose="020B0604030504040204" pitchFamily="34" charset="0"/>
                <a:ea typeface="Tahoma" panose="020B0604030504040204" pitchFamily="34" charset="0"/>
                <a:cs typeface="Tahoma" panose="020B0604030504040204" pitchFamily="34" charset="0"/>
              </a:rPr>
              <a:t> however each program must be reviewed specifically and compared to the individual who is applying.</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5"/>
          </p:nvPr>
        </p:nvSpPr>
        <p:spPr/>
        <p:txBody>
          <a:bodyPr/>
          <a:lstStyle/>
          <a:p>
            <a:fld id="{D5ACEE01-41AF-2A4D-9C8A-1F63ADF14122}" type="slidenum">
              <a:rPr lang="en-US" smtClean="0"/>
              <a:t>4</a:t>
            </a:fld>
            <a:endParaRPr lang="en-US"/>
          </a:p>
        </p:txBody>
      </p:sp>
    </p:spTree>
    <p:extLst>
      <p:ext uri="{BB962C8B-B14F-4D97-AF65-F5344CB8AC3E}">
        <p14:creationId xmlns:p14="http://schemas.microsoft.com/office/powerpoint/2010/main" val="36554731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FACILITATOR GUIDE:</a:t>
            </a:r>
          </a:p>
          <a:p>
            <a:r>
              <a:rPr lang="en-US" dirty="0">
                <a:latin typeface="Tahoma" panose="020B0604030504040204" pitchFamily="34" charset="0"/>
                <a:ea typeface="Tahoma" panose="020B0604030504040204" pitchFamily="34" charset="0"/>
                <a:cs typeface="Tahoma" panose="020B0604030504040204" pitchFamily="34" charset="0"/>
              </a:rPr>
              <a:t>Paths towards a degree are available via Navy college, DANTES, CLEP, USNCC, etc.</a:t>
            </a:r>
            <a:endParaRPr lang="en-US" b="1" dirty="0">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5"/>
          </p:nvPr>
        </p:nvSpPr>
        <p:spPr/>
        <p:txBody>
          <a:bodyPr/>
          <a:lstStyle/>
          <a:p>
            <a:fld id="{D5ACEE01-41AF-2A4D-9C8A-1F63ADF14122}" type="slidenum">
              <a:rPr lang="en-US" smtClean="0"/>
              <a:t>5</a:t>
            </a:fld>
            <a:endParaRPr lang="en-US"/>
          </a:p>
        </p:txBody>
      </p:sp>
    </p:spTree>
    <p:extLst>
      <p:ext uri="{BB962C8B-B14F-4D97-AF65-F5344CB8AC3E}">
        <p14:creationId xmlns:p14="http://schemas.microsoft.com/office/powerpoint/2010/main" val="25639690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FACILITATOR GUIDE:</a:t>
            </a:r>
          </a:p>
          <a:p>
            <a:r>
              <a:rPr lang="en-US" b="1" dirty="0">
                <a:latin typeface="Tahoma" panose="020B0604030504040204" pitchFamily="34" charset="0"/>
                <a:ea typeface="Tahoma" panose="020B0604030504040204" pitchFamily="34" charset="0"/>
                <a:cs typeface="Tahoma" panose="020B0604030504040204" pitchFamily="34" charset="0"/>
              </a:rPr>
              <a:t>Additional</a:t>
            </a:r>
            <a:r>
              <a:rPr lang="en-US" b="1" baseline="0" dirty="0">
                <a:latin typeface="Tahoma" panose="020B0604030504040204" pitchFamily="34" charset="0"/>
                <a:ea typeface="Tahoma" panose="020B0604030504040204" pitchFamily="34" charset="0"/>
                <a:cs typeface="Tahoma" panose="020B0604030504040204" pitchFamily="34" charset="0"/>
              </a:rPr>
              <a:t> Notes:</a:t>
            </a:r>
            <a:endParaRPr lang="en-US" b="1" dirty="0">
              <a:latin typeface="Tahoma" panose="020B0604030504040204" pitchFamily="34" charset="0"/>
              <a:ea typeface="Tahoma" panose="020B0604030504040204" pitchFamily="34" charset="0"/>
              <a:cs typeface="Tahoma" panose="020B0604030504040204" pitchFamily="34" charset="0"/>
            </a:endParaRPr>
          </a:p>
          <a:p>
            <a:r>
              <a:rPr lang="en-US" dirty="0">
                <a:latin typeface="Tahoma" panose="020B0604030504040204" pitchFamily="34" charset="0"/>
                <a:ea typeface="Tahoma" panose="020B0604030504040204" pitchFamily="34" charset="0"/>
                <a:cs typeface="Tahoma" panose="020B0604030504040204" pitchFamily="34" charset="0"/>
              </a:rPr>
              <a:t>1. Must attend a REGIONAL accredited institution and select one that is ROTC affiliated is advised.  See program requirements</a:t>
            </a:r>
            <a:r>
              <a:rPr lang="en-US" baseline="0" dirty="0">
                <a:latin typeface="Tahoma" panose="020B0604030504040204" pitchFamily="34" charset="0"/>
                <a:ea typeface="Tahoma" panose="020B0604030504040204" pitchFamily="34" charset="0"/>
                <a:cs typeface="Tahoma" panose="020B0604030504040204" pitchFamily="34" charset="0"/>
              </a:rPr>
              <a:t> for details.</a:t>
            </a:r>
          </a:p>
          <a:p>
            <a:endParaRPr lang="en-US" b="1" baseline="0" dirty="0">
              <a:latin typeface="Tahoma" panose="020B0604030504040204" pitchFamily="34" charset="0"/>
              <a:ea typeface="Tahoma" panose="020B0604030504040204" pitchFamily="34" charset="0"/>
              <a:cs typeface="Tahoma" panose="020B0604030504040204" pitchFamily="34" charset="0"/>
            </a:endParaRPr>
          </a:p>
          <a:p>
            <a:r>
              <a:rPr lang="en-US" b="0" dirty="0">
                <a:latin typeface="Tahoma" panose="020B0604030504040204" pitchFamily="34" charset="0"/>
                <a:ea typeface="Tahoma" panose="020B0604030504040204" pitchFamily="34" charset="0"/>
                <a:cs typeface="Tahoma" panose="020B0604030504040204" pitchFamily="34" charset="0"/>
              </a:rPr>
              <a:t>2. The following fleet commissioning programs were combined to create the STA-21 Program:</a:t>
            </a:r>
          </a:p>
          <a:p>
            <a:endParaRPr lang="en-US" b="0" dirty="0">
              <a:latin typeface="Tahoma" panose="020B0604030504040204" pitchFamily="34" charset="0"/>
              <a:ea typeface="Tahoma" panose="020B0604030504040204" pitchFamily="34" charset="0"/>
              <a:cs typeface="Tahoma" panose="020B0604030504040204" pitchFamily="34" charset="0"/>
            </a:endParaRPr>
          </a:p>
          <a:p>
            <a:r>
              <a:rPr lang="en-US" b="0" dirty="0">
                <a:latin typeface="Tahoma" panose="020B0604030504040204" pitchFamily="34" charset="0"/>
                <a:ea typeface="Tahoma" panose="020B0604030504040204" pitchFamily="34" charset="0"/>
                <a:cs typeface="Tahoma" panose="020B0604030504040204" pitchFamily="34" charset="0"/>
              </a:rPr>
              <a:t>Seaman to Admiral</a:t>
            </a:r>
          </a:p>
          <a:p>
            <a:r>
              <a:rPr lang="en-US" b="0" dirty="0">
                <a:latin typeface="Tahoma" panose="020B0604030504040204" pitchFamily="34" charset="0"/>
                <a:ea typeface="Tahoma" panose="020B0604030504040204" pitchFamily="34" charset="0"/>
                <a:cs typeface="Tahoma" panose="020B0604030504040204" pitchFamily="34" charset="0"/>
              </a:rPr>
              <a:t>Enlisted Commissioning Program (ECP)</a:t>
            </a:r>
          </a:p>
          <a:p>
            <a:r>
              <a:rPr lang="en-US" b="0" dirty="0">
                <a:latin typeface="Tahoma" panose="020B0604030504040204" pitchFamily="34" charset="0"/>
                <a:ea typeface="Tahoma" panose="020B0604030504040204" pitchFamily="34" charset="0"/>
                <a:cs typeface="Tahoma" panose="020B0604030504040204" pitchFamily="34" charset="0"/>
              </a:rPr>
              <a:t>Aviation Enlisted Commissioning Program (AECP)</a:t>
            </a:r>
          </a:p>
          <a:p>
            <a:r>
              <a:rPr lang="en-US" b="0" dirty="0">
                <a:latin typeface="Tahoma" panose="020B0604030504040204" pitchFamily="34" charset="0"/>
                <a:ea typeface="Tahoma" panose="020B0604030504040204" pitchFamily="34" charset="0"/>
                <a:cs typeface="Tahoma" panose="020B0604030504040204" pitchFamily="34" charset="0"/>
              </a:rPr>
              <a:t>Nuclear Enlisted Commissioning Program (NECP)</a:t>
            </a:r>
          </a:p>
          <a:p>
            <a:r>
              <a:rPr lang="en-US" b="0" dirty="0">
                <a:latin typeface="Tahoma" panose="020B0604030504040204" pitchFamily="34" charset="0"/>
                <a:ea typeface="Tahoma" panose="020B0604030504040204" pitchFamily="34" charset="0"/>
                <a:cs typeface="Tahoma" panose="020B0604030504040204" pitchFamily="34" charset="0"/>
              </a:rPr>
              <a:t>Civil Engineer Corps Enlisted Commissioning Program (CECECP)</a:t>
            </a:r>
          </a:p>
          <a:p>
            <a:r>
              <a:rPr lang="en-US" b="0" dirty="0">
                <a:latin typeface="Tahoma" panose="020B0604030504040204" pitchFamily="34" charset="0"/>
                <a:ea typeface="Tahoma" panose="020B0604030504040204" pitchFamily="34" charset="0"/>
                <a:cs typeface="Tahoma" panose="020B0604030504040204" pitchFamily="34" charset="0"/>
              </a:rPr>
              <a:t>Fleet Accession to Naval Reserve Officer Training Corps (NROTC)</a:t>
            </a:r>
          </a:p>
          <a:p>
            <a:r>
              <a:rPr lang="en-US" b="0" dirty="0">
                <a:latin typeface="Tahoma" panose="020B0604030504040204" pitchFamily="34" charset="0"/>
                <a:ea typeface="Tahoma" panose="020B0604030504040204" pitchFamily="34" charset="0"/>
                <a:cs typeface="Tahoma" panose="020B0604030504040204" pitchFamily="34" charset="0"/>
              </a:rPr>
              <a:t>(Includes Nurse Option)</a:t>
            </a:r>
          </a:p>
        </p:txBody>
      </p:sp>
      <p:sp>
        <p:nvSpPr>
          <p:cNvPr id="4" name="Slide Number Placeholder 3"/>
          <p:cNvSpPr>
            <a:spLocks noGrp="1"/>
          </p:cNvSpPr>
          <p:nvPr>
            <p:ph type="sldNum" sz="quarter" idx="5"/>
          </p:nvPr>
        </p:nvSpPr>
        <p:spPr/>
        <p:txBody>
          <a:bodyPr/>
          <a:lstStyle/>
          <a:p>
            <a:fld id="{D5ACEE01-41AF-2A4D-9C8A-1F63ADF14122}" type="slidenum">
              <a:rPr lang="en-US" smtClean="0"/>
              <a:t>6</a:t>
            </a:fld>
            <a:endParaRPr lang="en-US"/>
          </a:p>
        </p:txBody>
      </p:sp>
    </p:spTree>
    <p:extLst>
      <p:ext uri="{BB962C8B-B14F-4D97-AF65-F5344CB8AC3E}">
        <p14:creationId xmlns:p14="http://schemas.microsoft.com/office/powerpoint/2010/main" val="6810413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FACILITATOR GUIDE:</a:t>
            </a:r>
          </a:p>
          <a:p>
            <a:r>
              <a:rPr lang="en-US" dirty="0">
                <a:latin typeface="Tahoma" panose="020B0604030504040204" pitchFamily="34" charset="0"/>
                <a:ea typeface="Tahoma" panose="020B0604030504040204" pitchFamily="34" charset="0"/>
                <a:cs typeface="Tahoma" panose="020B0604030504040204" pitchFamily="34" charset="0"/>
              </a:rPr>
              <a:t>Having an education background geared towards your path can result in favorable endorsement and selection to the program.</a:t>
            </a:r>
            <a:endParaRPr lang="en-US" b="1" dirty="0">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5"/>
          </p:nvPr>
        </p:nvSpPr>
        <p:spPr/>
        <p:txBody>
          <a:bodyPr/>
          <a:lstStyle/>
          <a:p>
            <a:fld id="{D5ACEE01-41AF-2A4D-9C8A-1F63ADF14122}" type="slidenum">
              <a:rPr lang="en-US" smtClean="0"/>
              <a:t>7</a:t>
            </a:fld>
            <a:endParaRPr lang="en-US"/>
          </a:p>
        </p:txBody>
      </p:sp>
    </p:spTree>
    <p:extLst>
      <p:ext uri="{BB962C8B-B14F-4D97-AF65-F5344CB8AC3E}">
        <p14:creationId xmlns:p14="http://schemas.microsoft.com/office/powerpoint/2010/main" val="40679367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FACILITATOR GUIDE:</a:t>
            </a:r>
          </a:p>
          <a:p>
            <a:pPr marL="171450" indent="-171450">
              <a:buFont typeface="Wingdings"/>
              <a:buChar char="§"/>
            </a:pPr>
            <a:r>
              <a:rPr lang="en-US" dirty="0">
                <a:latin typeface="Tahoma" panose="020B0604030504040204" pitchFamily="34" charset="0"/>
                <a:ea typeface="Tahoma" panose="020B0604030504040204" pitchFamily="34" charset="0"/>
                <a:cs typeface="Tahoma" panose="020B0604030504040204" pitchFamily="34" charset="0"/>
              </a:rPr>
              <a:t>E-4 and below selected will be auto advanced to E5.</a:t>
            </a:r>
            <a:endParaRPr lang="en-US" b="1" dirty="0">
              <a:latin typeface="Tahoma" panose="020B0604030504040204" pitchFamily="34" charset="0"/>
              <a:ea typeface="Tahoma" panose="020B0604030504040204" pitchFamily="34" charset="0"/>
              <a:cs typeface="Tahoma" panose="020B0604030504040204" pitchFamily="34" charset="0"/>
            </a:endParaRPr>
          </a:p>
          <a:p>
            <a:pPr marL="171450" indent="-171450">
              <a:buFont typeface="Wingdings"/>
              <a:buChar char="§"/>
            </a:pPr>
            <a:r>
              <a:rPr lang="en-US" dirty="0">
                <a:latin typeface="Tahoma" panose="020B0604030504040204" pitchFamily="34" charset="0"/>
                <a:ea typeface="Tahoma" panose="020B0604030504040204" pitchFamily="34" charset="0"/>
                <a:cs typeface="Tahoma" panose="020B0604030504040204" pitchFamily="34" charset="0"/>
              </a:rPr>
              <a:t>Still subjected to UCMJ, urinalysis, and PFA standards. </a:t>
            </a:r>
            <a:endParaRPr lang="en-US" b="1" dirty="0">
              <a:latin typeface="Tahoma" panose="020B0604030504040204" pitchFamily="34" charset="0"/>
              <a:ea typeface="Tahoma" panose="020B0604030504040204" pitchFamily="34" charset="0"/>
              <a:cs typeface="Tahoma" panose="020B0604030504040204" pitchFamily="34" charset="0"/>
            </a:endParaRPr>
          </a:p>
          <a:p>
            <a:pPr marL="171450" indent="-171450">
              <a:buFont typeface="Wingdings"/>
              <a:buChar char="§"/>
            </a:pPr>
            <a:r>
              <a:rPr lang="en-US" dirty="0">
                <a:latin typeface="Tahoma" panose="020B0604030504040204" pitchFamily="34" charset="0"/>
                <a:ea typeface="Tahoma" panose="020B0604030504040204" pitchFamily="34" charset="0"/>
                <a:cs typeface="Tahoma" panose="020B0604030504040204" pitchFamily="34" charset="0"/>
              </a:rPr>
              <a:t>Required to submit leave request for extended liberty from school.</a:t>
            </a:r>
            <a:endParaRPr lang="en-US" b="1" dirty="0">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5"/>
          </p:nvPr>
        </p:nvSpPr>
        <p:spPr/>
        <p:txBody>
          <a:bodyPr/>
          <a:lstStyle/>
          <a:p>
            <a:fld id="{D5ACEE01-41AF-2A4D-9C8A-1F63ADF14122}" type="slidenum">
              <a:rPr lang="en-US" smtClean="0"/>
              <a:t>8</a:t>
            </a:fld>
            <a:endParaRPr lang="en-US"/>
          </a:p>
        </p:txBody>
      </p:sp>
    </p:spTree>
    <p:extLst>
      <p:ext uri="{BB962C8B-B14F-4D97-AF65-F5344CB8AC3E}">
        <p14:creationId xmlns:p14="http://schemas.microsoft.com/office/powerpoint/2010/main" val="27272734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FACILITATOR GUIDE:</a:t>
            </a:r>
          </a:p>
          <a:p>
            <a:r>
              <a:rPr lang="en-US" dirty="0">
                <a:latin typeface="Tahoma" panose="020B0604030504040204" pitchFamily="34" charset="0"/>
                <a:ea typeface="Tahoma" panose="020B0604030504040204" pitchFamily="34" charset="0"/>
                <a:cs typeface="Tahoma" panose="020B0604030504040204" pitchFamily="34" charset="0"/>
              </a:rPr>
              <a:t>Review</a:t>
            </a:r>
            <a:r>
              <a:rPr lang="en-US" baseline="0" dirty="0">
                <a:latin typeface="Tahoma" panose="020B0604030504040204" pitchFamily="34" charset="0"/>
                <a:ea typeface="Tahoma" panose="020B0604030504040204" pitchFamily="34" charset="0"/>
                <a:cs typeface="Tahoma" panose="020B0604030504040204" pitchFamily="34" charset="0"/>
              </a:rPr>
              <a:t> current </a:t>
            </a:r>
            <a:r>
              <a:rPr lang="en-US" dirty="0">
                <a:latin typeface="Tahoma" panose="020B0604030504040204" pitchFamily="34" charset="0"/>
                <a:ea typeface="Tahoma" panose="020B0604030504040204" pitchFamily="34" charset="0"/>
                <a:cs typeface="Tahoma" panose="020B0604030504040204" pitchFamily="34" charset="0"/>
              </a:rPr>
              <a:t>message traffic and/or NAVADMINS for latest directives and guidelines.</a:t>
            </a:r>
            <a:endParaRPr lang="en-US" b="1" dirty="0">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5"/>
          </p:nvPr>
        </p:nvSpPr>
        <p:spPr/>
        <p:txBody>
          <a:bodyPr/>
          <a:lstStyle/>
          <a:p>
            <a:fld id="{D5ACEE01-41AF-2A4D-9C8A-1F63ADF14122}" type="slidenum">
              <a:rPr lang="en-US" smtClean="0"/>
              <a:t>9</a:t>
            </a:fld>
            <a:endParaRPr lang="en-US"/>
          </a:p>
        </p:txBody>
      </p:sp>
    </p:spTree>
    <p:extLst>
      <p:ext uri="{BB962C8B-B14F-4D97-AF65-F5344CB8AC3E}">
        <p14:creationId xmlns:p14="http://schemas.microsoft.com/office/powerpoint/2010/main" val="41397131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600201"/>
            <a:ext cx="7772400" cy="1909763"/>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143000" y="3909609"/>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074816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38511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1823170"/>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049139"/>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3703420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33418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8"/>
            <a:ext cx="565458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99883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6957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38238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5629643" cy="1072342"/>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1596046"/>
            <a:ext cx="4629150" cy="426500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96044"/>
            <a:ext cx="2949178" cy="42729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055403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1"/>
            <a:ext cx="5654581" cy="1022465"/>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3887391" y="1546167"/>
            <a:ext cx="4629150" cy="4314884"/>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1554104"/>
            <a:ext cx="2949178" cy="43148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54323791"/>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microsoft.com/office/2007/relationships/hdphoto" Target="../media/hdphoto1.wdp"/><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84365" y="322476"/>
            <a:ext cx="5630834" cy="1325563"/>
          </a:xfrm>
          <a:prstGeom prst="rect">
            <a:avLst/>
          </a:prstGeom>
          <a:noFill/>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43298" y="1899765"/>
            <a:ext cx="7886700" cy="410135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a:extLst>
              <a:ext uri="{FF2B5EF4-FFF2-40B4-BE49-F238E27FC236}">
                <a16:creationId xmlns:a16="http://schemas.microsoft.com/office/drawing/2014/main" id="{05A7410E-165C-4FEB-8ECB-48D4F677F9C7}"/>
              </a:ext>
            </a:extLst>
          </p:cNvPr>
          <p:cNvPicPr>
            <a:picLocks noChangeAspect="1"/>
          </p:cNvPicPr>
          <p:nvPr/>
        </p:nvPicPr>
        <p:blipFill>
          <a:blip r:embed="rId11" cstate="hqprint">
            <a:alphaModFix/>
            <a:extLst>
              <a:ext uri="{28A0092B-C50C-407E-A947-70E740481C1C}">
                <a14:useLocalDpi xmlns:a14="http://schemas.microsoft.com/office/drawing/2010/main" val="0"/>
              </a:ext>
            </a:extLst>
          </a:blip>
          <a:stretch>
            <a:fillRect/>
          </a:stretch>
        </p:blipFill>
        <p:spPr>
          <a:xfrm>
            <a:off x="7315199" y="6027797"/>
            <a:ext cx="1716241" cy="743705"/>
          </a:xfrm>
          <a:prstGeom prst="rect">
            <a:avLst/>
          </a:prstGeom>
          <a:solidFill>
            <a:schemeClr val="accent5">
              <a:lumMod val="75000"/>
            </a:schemeClr>
          </a:solidFill>
        </p:spPr>
      </p:pic>
      <p:pic>
        <p:nvPicPr>
          <p:cNvPr id="4" name="Picture 3">
            <a:extLst>
              <a:ext uri="{FF2B5EF4-FFF2-40B4-BE49-F238E27FC236}">
                <a16:creationId xmlns:a16="http://schemas.microsoft.com/office/drawing/2014/main" id="{D97ABB79-FF08-A33C-16BA-4904BDA35BF4}"/>
              </a:ext>
            </a:extLst>
          </p:cNvPr>
          <p:cNvPicPr>
            <a:picLocks noChangeAspect="1"/>
          </p:cNvPicPr>
          <p:nvPr userDrawn="1"/>
        </p:nvPicPr>
        <p:blipFill>
          <a:blip r:embed="rId12">
            <a:alphaModFix amt="92000"/>
            <a:extLst>
              <a:ext uri="{BEBA8EAE-BF5A-486C-A8C5-ECC9F3942E4B}">
                <a14:imgProps xmlns:a14="http://schemas.microsoft.com/office/drawing/2010/main">
                  <a14:imgLayer r:embed="rId13">
                    <a14:imgEffect>
                      <a14:colorTemperature colorTemp="5684"/>
                    </a14:imgEffect>
                    <a14:imgEffect>
                      <a14:saturation sat="98000"/>
                    </a14:imgEffect>
                  </a14:imgLayer>
                </a14:imgProps>
              </a:ext>
            </a:extLst>
          </a:blip>
          <a:stretch>
            <a:fillRect/>
          </a:stretch>
        </p:blipFill>
        <p:spPr>
          <a:xfrm>
            <a:off x="7650376" y="171340"/>
            <a:ext cx="1359243" cy="1309816"/>
          </a:xfrm>
          <a:prstGeom prst="rect">
            <a:avLst/>
          </a:prstGeom>
        </p:spPr>
      </p:pic>
    </p:spTree>
    <p:extLst>
      <p:ext uri="{BB962C8B-B14F-4D97-AF65-F5344CB8AC3E}">
        <p14:creationId xmlns:p14="http://schemas.microsoft.com/office/powerpoint/2010/main" val="1991701853"/>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Lst>
  <p:hf sldNum="0" hdr="0" ftr="0" dt="0"/>
  <p:txStyles>
    <p:titleStyle>
      <a:lvl1pPr algn="ctr"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panose="05000000000000000000" pitchFamily="2" charset="2"/>
        <a:buChar char="§"/>
        <a:defRPr sz="2800" kern="1200">
          <a:solidFill>
            <a:schemeClr val="bg2"/>
          </a:solidFill>
          <a:latin typeface="+mn-lt"/>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
        <a:defRPr sz="2400" kern="1200">
          <a:solidFill>
            <a:schemeClr val="bg2"/>
          </a:solidFill>
          <a:latin typeface="+mn-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
        <a:defRPr sz="2000" kern="1200">
          <a:solidFill>
            <a:schemeClr val="bg2"/>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1800" kern="1200">
          <a:solidFill>
            <a:schemeClr val="bg2"/>
          </a:solidFill>
          <a:latin typeface="+mn-lt"/>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
        <a:defRPr sz="18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F5DBA-878F-4B33-B9D0-02F1D8E5A6E5}"/>
              </a:ext>
            </a:extLst>
          </p:cNvPr>
          <p:cNvSpPr>
            <a:spLocks noGrp="1"/>
          </p:cNvSpPr>
          <p:nvPr>
            <p:ph type="ctrTitle"/>
          </p:nvPr>
        </p:nvSpPr>
        <p:spPr/>
        <p:txBody>
          <a:bodyPr>
            <a:normAutofit/>
          </a:bodyPr>
          <a:lstStyle/>
          <a:p>
            <a:r>
              <a:rPr lang="en-US" sz="4800" dirty="0"/>
              <a:t>Career Development Training Course</a:t>
            </a:r>
          </a:p>
        </p:txBody>
      </p:sp>
      <p:sp>
        <p:nvSpPr>
          <p:cNvPr id="3" name="Subtitle 2">
            <a:extLst>
              <a:ext uri="{FF2B5EF4-FFF2-40B4-BE49-F238E27FC236}">
                <a16:creationId xmlns:a16="http://schemas.microsoft.com/office/drawing/2014/main" id="{97F9F476-6833-4C5F-A3D2-37BDB2165A9E}"/>
              </a:ext>
            </a:extLst>
          </p:cNvPr>
          <p:cNvSpPr>
            <a:spLocks noGrp="1"/>
          </p:cNvSpPr>
          <p:nvPr>
            <p:ph type="subTitle" idx="1"/>
          </p:nvPr>
        </p:nvSpPr>
        <p:spPr/>
        <p:txBody>
          <a:bodyPr>
            <a:normAutofit/>
          </a:bodyPr>
          <a:lstStyle/>
          <a:p>
            <a:r>
              <a:rPr lang="en-US" sz="4000" dirty="0"/>
              <a:t>Commissioning Programs</a:t>
            </a:r>
            <a:endParaRPr lang="en-US" sz="4000" dirty="0">
              <a:solidFill>
                <a:schemeClr val="accent3"/>
              </a:solidFill>
            </a:endParaRPr>
          </a:p>
        </p:txBody>
      </p:sp>
    </p:spTree>
    <p:extLst>
      <p:ext uri="{BB962C8B-B14F-4D97-AF65-F5344CB8AC3E}">
        <p14:creationId xmlns:p14="http://schemas.microsoft.com/office/powerpoint/2010/main" val="530703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1067" y="195476"/>
            <a:ext cx="6111432" cy="1325563"/>
          </a:xfrm>
        </p:spPr>
        <p:txBody>
          <a:bodyPr>
            <a:normAutofit/>
          </a:bodyPr>
          <a:lstStyle/>
          <a:p>
            <a:r>
              <a:rPr lang="en-US" sz="3600" dirty="0"/>
              <a:t>U.S. Naval Academy (USNA)</a:t>
            </a:r>
            <a:endParaRPr lang="en-US" sz="3600" dirty="0">
              <a:ea typeface="Tahoma"/>
              <a:cs typeface="Tahoma"/>
            </a:endParaRPr>
          </a:p>
        </p:txBody>
      </p:sp>
      <p:sp>
        <p:nvSpPr>
          <p:cNvPr id="3" name="Content Placeholder 2"/>
          <p:cNvSpPr>
            <a:spLocks noGrp="1"/>
          </p:cNvSpPr>
          <p:nvPr>
            <p:ph idx="1"/>
          </p:nvPr>
        </p:nvSpPr>
        <p:spPr>
          <a:xfrm>
            <a:off x="432540" y="1521039"/>
            <a:ext cx="8154602" cy="4582058"/>
          </a:xfrm>
        </p:spPr>
        <p:txBody>
          <a:bodyPr>
            <a:normAutofit/>
          </a:bodyPr>
          <a:lstStyle/>
          <a:p>
            <a:r>
              <a:rPr lang="en-US" sz="2400" dirty="0"/>
              <a:t>Provides 4 years of college education and navy training.</a:t>
            </a:r>
          </a:p>
          <a:p>
            <a:r>
              <a:rPr lang="en-US" sz="2400" dirty="0"/>
              <a:t>Results in a commission as an Ensign, USN.</a:t>
            </a:r>
          </a:p>
          <a:p>
            <a:r>
              <a:rPr lang="en-US" sz="2400" dirty="0"/>
              <a:t>Eligibility:</a:t>
            </a:r>
          </a:p>
          <a:p>
            <a:pPr lvl="1"/>
            <a:r>
              <a:rPr lang="en-US" sz="2200" dirty="0"/>
              <a:t>Must be at least 17 years old and must not have passed their 23</a:t>
            </a:r>
            <a:r>
              <a:rPr lang="en-US" sz="2200" baseline="30000" dirty="0"/>
              <a:t>rd</a:t>
            </a:r>
            <a:r>
              <a:rPr lang="en-US" sz="2200" dirty="0"/>
              <a:t> birthday on 1 July of the entrance year (no waivers)</a:t>
            </a:r>
          </a:p>
          <a:p>
            <a:pPr lvl="1"/>
            <a:r>
              <a:rPr lang="en-US" sz="2200" dirty="0"/>
              <a:t>Must be unmarried, not pregnant, and have no incurred obligations of parenthood</a:t>
            </a:r>
          </a:p>
          <a:p>
            <a:pPr lvl="1"/>
            <a:r>
              <a:rPr lang="en-US" sz="2200" dirty="0"/>
              <a:t>Have vision correctable to 20/20 and normal color perception</a:t>
            </a:r>
          </a:p>
          <a:p>
            <a:pPr lvl="1"/>
            <a:r>
              <a:rPr lang="en-US" sz="2200" dirty="0"/>
              <a:t>Attain SAT/ACT minimums:</a:t>
            </a:r>
          </a:p>
          <a:p>
            <a:pPr lvl="2"/>
            <a:r>
              <a:rPr lang="en-US" sz="2200" dirty="0"/>
              <a:t>1050 or 46 (English &amp; math); within 2 years</a:t>
            </a:r>
          </a:p>
        </p:txBody>
      </p:sp>
    </p:spTree>
    <p:extLst>
      <p:ext uri="{BB962C8B-B14F-4D97-AF65-F5344CB8AC3E}">
        <p14:creationId xmlns:p14="http://schemas.microsoft.com/office/powerpoint/2010/main" val="3240491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547" y="129092"/>
            <a:ext cx="7420080" cy="1184055"/>
          </a:xfrm>
        </p:spPr>
        <p:txBody>
          <a:bodyPr>
            <a:noAutofit/>
          </a:bodyPr>
          <a:lstStyle/>
          <a:p>
            <a:r>
              <a:rPr lang="en-US" sz="3600" dirty="0"/>
              <a:t>USNA Pay and Obligations</a:t>
            </a:r>
          </a:p>
        </p:txBody>
      </p:sp>
      <p:sp>
        <p:nvSpPr>
          <p:cNvPr id="3" name="Content Placeholder 2"/>
          <p:cNvSpPr>
            <a:spLocks noGrp="1"/>
          </p:cNvSpPr>
          <p:nvPr>
            <p:ph idx="1"/>
          </p:nvPr>
        </p:nvSpPr>
        <p:spPr>
          <a:xfrm>
            <a:off x="443298" y="1412705"/>
            <a:ext cx="7886700" cy="4622529"/>
          </a:xfrm>
        </p:spPr>
        <p:txBody>
          <a:bodyPr vert="horz" lIns="91440" tIns="45720" rIns="91440" bIns="45720" rtlCol="0" anchor="t">
            <a:normAutofit/>
          </a:bodyPr>
          <a:lstStyle/>
          <a:p>
            <a:pPr lvl="0"/>
            <a:r>
              <a:rPr lang="en-US" sz="2400" dirty="0">
                <a:solidFill>
                  <a:srgbClr val="FFFEF9"/>
                </a:solidFill>
              </a:rPr>
              <a:t>References:</a:t>
            </a:r>
          </a:p>
          <a:p>
            <a:pPr lvl="1"/>
            <a:r>
              <a:rPr lang="en-US" sz="2200" dirty="0">
                <a:solidFill>
                  <a:srgbClr val="FFFEF9"/>
                </a:solidFill>
              </a:rPr>
              <a:t>OPNAVINST 1420.1</a:t>
            </a:r>
            <a:r>
              <a:rPr lang="en-US" sz="2200" dirty="0"/>
              <a:t>(series), chapter 3</a:t>
            </a:r>
            <a:endParaRPr lang="en-US" sz="2200" dirty="0">
              <a:solidFill>
                <a:srgbClr val="FFFEF9"/>
              </a:solidFill>
            </a:endParaRPr>
          </a:p>
          <a:p>
            <a:pPr lvl="1">
              <a:spcAft>
                <a:spcPts val="1200"/>
              </a:spcAft>
            </a:pPr>
            <a:r>
              <a:rPr lang="en-US" sz="2200" dirty="0">
                <a:solidFill>
                  <a:srgbClr val="FFFEF9"/>
                </a:solidFill>
              </a:rPr>
              <a:t>https://www.usna.edu/Admissions/index.php</a:t>
            </a:r>
          </a:p>
          <a:p>
            <a:r>
              <a:rPr lang="en-US" sz="2400" dirty="0"/>
              <a:t>Students at the Naval Academy:</a:t>
            </a:r>
          </a:p>
          <a:p>
            <a:pPr lvl="1"/>
            <a:r>
              <a:rPr lang="en-US" sz="2200" dirty="0"/>
              <a:t>Are Midshipman, USN</a:t>
            </a:r>
          </a:p>
          <a:p>
            <a:pPr lvl="1"/>
            <a:r>
              <a:rPr lang="en-US" sz="2200" dirty="0"/>
              <a:t>Receive:</a:t>
            </a:r>
          </a:p>
          <a:p>
            <a:pPr lvl="2"/>
            <a:r>
              <a:rPr lang="en-US" sz="2200" dirty="0"/>
              <a:t>Midshipman pay</a:t>
            </a:r>
          </a:p>
          <a:p>
            <a:pPr lvl="2"/>
            <a:r>
              <a:rPr lang="en-US" sz="2200" dirty="0"/>
              <a:t>Free tuition room, and board</a:t>
            </a:r>
          </a:p>
          <a:p>
            <a:pPr lvl="1"/>
            <a:r>
              <a:rPr lang="en-US" sz="2200" dirty="0">
                <a:solidFill>
                  <a:srgbClr val="FFFEF9"/>
                </a:solidFill>
              </a:rPr>
              <a:t>Must obligate 5 years of active duty, and 3 years of Reserve upon initial appointment.</a:t>
            </a:r>
          </a:p>
          <a:p>
            <a:pPr lvl="1"/>
            <a:endParaRPr lang="en-US" sz="2100" dirty="0">
              <a:solidFill>
                <a:srgbClr val="FFFEF9"/>
              </a:solidFill>
            </a:endParaRPr>
          </a:p>
          <a:p>
            <a:pPr lvl="1"/>
            <a:endParaRPr lang="en-US" sz="2000" dirty="0">
              <a:solidFill>
                <a:srgbClr val="FFFEF9"/>
              </a:solidFill>
            </a:endParaRPr>
          </a:p>
          <a:p>
            <a:pPr lvl="1"/>
            <a:endParaRPr lang="en-US" sz="2000" dirty="0">
              <a:solidFill>
                <a:srgbClr val="FFFEF9"/>
              </a:solidFill>
            </a:endParaRPr>
          </a:p>
          <a:p>
            <a:pPr marL="457200" lvl="1" indent="0">
              <a:buNone/>
            </a:pPr>
            <a:endParaRPr lang="en-US" sz="2000" dirty="0">
              <a:solidFill>
                <a:srgbClr val="FFFEF9"/>
              </a:solidFill>
            </a:endParaRPr>
          </a:p>
          <a:p>
            <a:pPr marL="457200" lvl="1" indent="0">
              <a:buNone/>
            </a:pPr>
            <a:endParaRPr lang="en-US" sz="2000" dirty="0">
              <a:solidFill>
                <a:srgbClr val="FFFEF9"/>
              </a:solidFill>
            </a:endParaRPr>
          </a:p>
          <a:p>
            <a:pPr marL="914400" lvl="2" indent="0">
              <a:buNone/>
            </a:pPr>
            <a:endParaRPr lang="en-US" sz="2000" dirty="0"/>
          </a:p>
          <a:p>
            <a:pPr marL="0" indent="0">
              <a:buNone/>
            </a:pPr>
            <a:endParaRPr lang="en-US" dirty="0"/>
          </a:p>
          <a:p>
            <a:endParaRPr lang="en-US" dirty="0"/>
          </a:p>
        </p:txBody>
      </p:sp>
    </p:spTree>
    <p:extLst>
      <p:ext uri="{BB962C8B-B14F-4D97-AF65-F5344CB8AC3E}">
        <p14:creationId xmlns:p14="http://schemas.microsoft.com/office/powerpoint/2010/main" val="3568233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76" y="129971"/>
            <a:ext cx="7551869" cy="1325563"/>
          </a:xfrm>
        </p:spPr>
        <p:txBody>
          <a:bodyPr>
            <a:noAutofit/>
          </a:bodyPr>
          <a:lstStyle/>
          <a:p>
            <a:r>
              <a:rPr lang="en-US" sz="3600" dirty="0"/>
              <a:t>Naval Academy Preparatory School (NAPS)</a:t>
            </a:r>
          </a:p>
        </p:txBody>
      </p:sp>
      <p:sp>
        <p:nvSpPr>
          <p:cNvPr id="3" name="Content Placeholder 2"/>
          <p:cNvSpPr>
            <a:spLocks noGrp="1"/>
          </p:cNvSpPr>
          <p:nvPr>
            <p:ph idx="1"/>
          </p:nvPr>
        </p:nvSpPr>
        <p:spPr>
          <a:xfrm>
            <a:off x="443298" y="1707259"/>
            <a:ext cx="7886700" cy="4628035"/>
          </a:xfrm>
        </p:spPr>
        <p:txBody>
          <a:bodyPr>
            <a:normAutofit/>
          </a:bodyPr>
          <a:lstStyle/>
          <a:p>
            <a:pPr>
              <a:spcAft>
                <a:spcPts val="1200"/>
              </a:spcAft>
            </a:pPr>
            <a:r>
              <a:rPr lang="en-US" sz="2400" dirty="0"/>
              <a:t>Provides intensive instruction and preparation for the academic, military, and physical training at the U.S. Naval Academy.</a:t>
            </a:r>
          </a:p>
          <a:p>
            <a:pPr>
              <a:spcAft>
                <a:spcPts val="1200"/>
              </a:spcAft>
            </a:pPr>
            <a:r>
              <a:rPr lang="en-US" sz="2400" dirty="0"/>
              <a:t>Must not be older than 22, as of 1 July of the entrance year.</a:t>
            </a:r>
          </a:p>
          <a:p>
            <a:pPr>
              <a:spcAft>
                <a:spcPts val="1200"/>
              </a:spcAft>
            </a:pPr>
            <a:r>
              <a:rPr lang="en-US" sz="2400" dirty="0"/>
              <a:t>Occurs a year prior to the enrollment as a freshman at the Naval Academy.</a:t>
            </a:r>
          </a:p>
          <a:p>
            <a:r>
              <a:rPr lang="en-US" sz="2400" dirty="0"/>
              <a:t>Participant will be appointed to the USNA upon successful completion of NAPS.</a:t>
            </a:r>
          </a:p>
        </p:txBody>
      </p:sp>
    </p:spTree>
    <p:extLst>
      <p:ext uri="{BB962C8B-B14F-4D97-AF65-F5344CB8AC3E}">
        <p14:creationId xmlns:p14="http://schemas.microsoft.com/office/powerpoint/2010/main" val="2088360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5" y="0"/>
            <a:ext cx="6381460" cy="1325563"/>
          </a:xfrm>
        </p:spPr>
        <p:txBody>
          <a:bodyPr>
            <a:normAutofit/>
          </a:bodyPr>
          <a:lstStyle/>
          <a:p>
            <a:r>
              <a:rPr lang="en-US" sz="3600" dirty="0"/>
              <a:t>Officer Candidate School</a:t>
            </a:r>
          </a:p>
        </p:txBody>
      </p:sp>
      <p:sp>
        <p:nvSpPr>
          <p:cNvPr id="3" name="Content Placeholder 2"/>
          <p:cNvSpPr>
            <a:spLocks noGrp="1"/>
          </p:cNvSpPr>
          <p:nvPr>
            <p:ph idx="1"/>
          </p:nvPr>
        </p:nvSpPr>
        <p:spPr>
          <a:xfrm>
            <a:off x="443298" y="1500188"/>
            <a:ext cx="8319702" cy="4773612"/>
          </a:xfrm>
        </p:spPr>
        <p:txBody>
          <a:bodyPr vert="horz" lIns="91440" tIns="45720" rIns="91440" bIns="45720" rtlCol="0" anchor="t">
            <a:normAutofit fontScale="92500" lnSpcReduction="20000"/>
          </a:bodyPr>
          <a:lstStyle/>
          <a:p>
            <a:r>
              <a:rPr lang="en-US" sz="2400" dirty="0"/>
              <a:t>Is a commissioning program for individuals possessing a minimum of a baccalaureate degree from an accredited institution.</a:t>
            </a:r>
          </a:p>
          <a:p>
            <a:endParaRPr lang="en-US" sz="2400" dirty="0">
              <a:ea typeface="Tahoma"/>
              <a:cs typeface="Tahoma"/>
            </a:endParaRPr>
          </a:p>
          <a:p>
            <a:r>
              <a:rPr lang="en-US" sz="2400" dirty="0"/>
              <a:t>Applicants may choose, depending on individual qualifications, designators within the Unrestricted Line, Restricted Line, and certain Staff Corps designators.</a:t>
            </a:r>
          </a:p>
          <a:p>
            <a:endParaRPr lang="en-US" sz="2400" dirty="0"/>
          </a:p>
          <a:p>
            <a:r>
              <a:rPr lang="en-US" sz="2400" dirty="0"/>
              <a:t>Eligibility and benefits: </a:t>
            </a:r>
          </a:p>
          <a:p>
            <a:pPr lvl="1"/>
            <a:r>
              <a:rPr lang="en-US" dirty="0"/>
              <a:t>OPNAVINST 1420.1(series), chapter 4</a:t>
            </a:r>
          </a:p>
          <a:p>
            <a:pPr lvl="1"/>
            <a:r>
              <a:rPr lang="en-US" dirty="0"/>
              <a:t>Age limits based on designator (19 to 42)</a:t>
            </a:r>
            <a:endParaRPr lang="en-US" dirty="0">
              <a:ea typeface="Tahoma"/>
              <a:cs typeface="Tahoma"/>
            </a:endParaRPr>
          </a:p>
          <a:p>
            <a:pPr lvl="1"/>
            <a:r>
              <a:rPr lang="en-US" dirty="0"/>
              <a:t>Provides 12 weeks of officer candidate indoctrination and training at Naval Station Newport, Rhode Island</a:t>
            </a:r>
            <a:endParaRPr lang="en-US" dirty="0">
              <a:ea typeface="Tahoma"/>
              <a:cs typeface="Tahoma"/>
            </a:endParaRPr>
          </a:p>
          <a:p>
            <a:pPr lvl="1"/>
            <a:r>
              <a:rPr lang="en-US" dirty="0"/>
              <a:t>E-4 and below applicants are advanced to E-5 upon reporting to OCS</a:t>
            </a:r>
            <a:endParaRPr lang="en-US" dirty="0">
              <a:ea typeface="Tahoma"/>
              <a:cs typeface="Tahoma"/>
            </a:endParaRPr>
          </a:p>
          <a:p>
            <a:pPr marL="0" indent="0">
              <a:buNone/>
            </a:pPr>
            <a:endParaRPr lang="en-US" dirty="0"/>
          </a:p>
          <a:p>
            <a:endParaRPr lang="en-US" dirty="0"/>
          </a:p>
        </p:txBody>
      </p:sp>
    </p:spTree>
    <p:extLst>
      <p:ext uri="{BB962C8B-B14F-4D97-AF65-F5344CB8AC3E}">
        <p14:creationId xmlns:p14="http://schemas.microsoft.com/office/powerpoint/2010/main" val="3945083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2007" y="83640"/>
            <a:ext cx="5630834" cy="1325563"/>
          </a:xfrm>
        </p:spPr>
        <p:txBody>
          <a:bodyPr>
            <a:normAutofit/>
          </a:bodyPr>
          <a:lstStyle/>
          <a:p>
            <a:r>
              <a:rPr lang="en-US" sz="3600" dirty="0"/>
              <a:t>OCS Designators</a:t>
            </a:r>
          </a:p>
        </p:txBody>
      </p:sp>
      <p:sp>
        <p:nvSpPr>
          <p:cNvPr id="3" name="Content Placeholder 2"/>
          <p:cNvSpPr>
            <a:spLocks noGrp="1"/>
          </p:cNvSpPr>
          <p:nvPr>
            <p:ph idx="1"/>
          </p:nvPr>
        </p:nvSpPr>
        <p:spPr>
          <a:xfrm>
            <a:off x="481413" y="1409203"/>
            <a:ext cx="8341851" cy="4826000"/>
          </a:xfrm>
        </p:spPr>
        <p:txBody>
          <a:bodyPr numCol="2">
            <a:normAutofit/>
          </a:bodyPr>
          <a:lstStyle/>
          <a:p>
            <a:pPr>
              <a:spcBef>
                <a:spcPts val="600"/>
              </a:spcBef>
            </a:pPr>
            <a:r>
              <a:rPr lang="en-US" sz="2200" dirty="0"/>
              <a:t>Surface Warfare Officer</a:t>
            </a:r>
          </a:p>
          <a:p>
            <a:pPr marL="0" indent="0">
              <a:spcBef>
                <a:spcPts val="600"/>
              </a:spcBef>
              <a:buNone/>
            </a:pPr>
            <a:r>
              <a:rPr lang="en-US" sz="2200" dirty="0"/>
              <a:t> 	-SWO-Nuclear</a:t>
            </a:r>
          </a:p>
          <a:p>
            <a:pPr marL="0" indent="0">
              <a:spcBef>
                <a:spcPts val="600"/>
              </a:spcBef>
              <a:buNone/>
            </a:pPr>
            <a:r>
              <a:rPr lang="en-US" sz="2200" dirty="0"/>
              <a:t>	-SWO-EDO</a:t>
            </a:r>
          </a:p>
          <a:p>
            <a:pPr marL="0" indent="0">
              <a:spcBef>
                <a:spcPts val="600"/>
              </a:spcBef>
              <a:buNone/>
            </a:pPr>
            <a:r>
              <a:rPr lang="en-US" sz="2200" dirty="0"/>
              <a:t>	-SWO-IP</a:t>
            </a:r>
          </a:p>
          <a:p>
            <a:pPr marL="0" indent="0">
              <a:spcBef>
                <a:spcPts val="600"/>
              </a:spcBef>
              <a:buNone/>
            </a:pPr>
            <a:r>
              <a:rPr lang="en-US" sz="2200" dirty="0"/>
              <a:t>	-SWO-IW</a:t>
            </a:r>
          </a:p>
          <a:p>
            <a:pPr marL="0" indent="0">
              <a:spcBef>
                <a:spcPts val="600"/>
              </a:spcBef>
              <a:buNone/>
            </a:pPr>
            <a:r>
              <a:rPr lang="en-US" sz="2200" dirty="0"/>
              <a:t>	-SWO-OCEANO</a:t>
            </a:r>
          </a:p>
          <a:p>
            <a:pPr>
              <a:spcBef>
                <a:spcPts val="600"/>
              </a:spcBef>
            </a:pPr>
            <a:r>
              <a:rPr lang="en-US" sz="2200" dirty="0"/>
              <a:t>Pilot</a:t>
            </a:r>
          </a:p>
          <a:p>
            <a:pPr>
              <a:spcBef>
                <a:spcPts val="600"/>
              </a:spcBef>
            </a:pPr>
            <a:r>
              <a:rPr lang="en-US" sz="2200" dirty="0"/>
              <a:t>Naval Flight Officer</a:t>
            </a:r>
          </a:p>
          <a:p>
            <a:pPr>
              <a:spcBef>
                <a:spcPts val="600"/>
              </a:spcBef>
            </a:pPr>
            <a:r>
              <a:rPr lang="en-US" sz="2200" dirty="0"/>
              <a:t>Submarine</a:t>
            </a:r>
          </a:p>
          <a:p>
            <a:pPr>
              <a:spcBef>
                <a:spcPts val="600"/>
              </a:spcBef>
            </a:pPr>
            <a:r>
              <a:rPr lang="en-US" sz="2200" dirty="0"/>
              <a:t>Special Warfare</a:t>
            </a:r>
          </a:p>
          <a:p>
            <a:pPr>
              <a:spcBef>
                <a:spcPts val="600"/>
              </a:spcBef>
            </a:pPr>
            <a:r>
              <a:rPr lang="en-US" sz="2200" dirty="0"/>
              <a:t>Explosive Ordnance Disposal</a:t>
            </a:r>
          </a:p>
          <a:p>
            <a:pPr>
              <a:spcBef>
                <a:spcPts val="600"/>
              </a:spcBef>
            </a:pPr>
            <a:r>
              <a:rPr lang="en-US" sz="2200" dirty="0"/>
              <a:t>Nuclear Power Instructor</a:t>
            </a:r>
          </a:p>
          <a:p>
            <a:pPr>
              <a:spcBef>
                <a:spcPts val="600"/>
              </a:spcBef>
            </a:pPr>
            <a:r>
              <a:rPr lang="en-US" sz="2200" dirty="0"/>
              <a:t>Engineering Duty	</a:t>
            </a:r>
          </a:p>
          <a:p>
            <a:pPr>
              <a:spcBef>
                <a:spcPts val="600"/>
              </a:spcBef>
            </a:pPr>
            <a:r>
              <a:rPr lang="en-US" sz="2200" dirty="0"/>
              <a:t>Aviation Maintenance Duty</a:t>
            </a:r>
          </a:p>
          <a:p>
            <a:pPr>
              <a:spcBef>
                <a:spcPts val="600"/>
              </a:spcBef>
            </a:pPr>
            <a:r>
              <a:rPr lang="en-US" sz="2200" dirty="0"/>
              <a:t>Information Professional</a:t>
            </a:r>
          </a:p>
          <a:p>
            <a:pPr>
              <a:spcBef>
                <a:spcPts val="600"/>
              </a:spcBef>
            </a:pPr>
            <a:r>
              <a:rPr lang="en-US" sz="2200" dirty="0"/>
              <a:t>Intelligence</a:t>
            </a:r>
          </a:p>
          <a:p>
            <a:pPr>
              <a:spcBef>
                <a:spcPts val="600"/>
              </a:spcBef>
            </a:pPr>
            <a:r>
              <a:rPr lang="en-US" sz="2200" dirty="0"/>
              <a:t>Supply Corps</a:t>
            </a:r>
          </a:p>
          <a:p>
            <a:pPr marL="228600" marR="0" lvl="0" indent="-228600" algn="l" defTabSz="914400" rtl="0" eaLnBrk="1" fontAlgn="auto" latinLnBrk="0" hangingPunct="1">
              <a:lnSpc>
                <a:spcPct val="90000"/>
              </a:lnSpc>
              <a:spcBef>
                <a:spcPts val="600"/>
              </a:spcBef>
              <a:spcAft>
                <a:spcPts val="0"/>
              </a:spcAft>
              <a:buClrTx/>
              <a:buSzTx/>
              <a:buFont typeface="Wingdings" panose="05000000000000000000" pitchFamily="2" charset="2"/>
              <a:buChar char="§"/>
              <a:tabLst/>
              <a:defRPr/>
            </a:pPr>
            <a:r>
              <a:rPr kumimoji="0" lang="en-US" sz="2200" b="0" i="0" u="none" strike="noStrike" kern="1200" cap="none" spc="0" normalizeH="0" baseline="0" noProof="0" dirty="0">
                <a:ln>
                  <a:noFill/>
                </a:ln>
                <a:solidFill>
                  <a:srgbClr val="FFFEF9"/>
                </a:solidFill>
                <a:effectLst/>
                <a:uLnTx/>
                <a:uFillTx/>
                <a:latin typeface="Segoe UI" panose="020B0502040204020203" pitchFamily="34" charset="0"/>
                <a:ea typeface="+mn-ea"/>
                <a:cs typeface="Segoe UI" panose="020B0502040204020203" pitchFamily="34" charset="0"/>
              </a:rPr>
              <a:t>Information Warfare</a:t>
            </a:r>
          </a:p>
          <a:p>
            <a:pPr marL="228600" marR="0" lvl="0" indent="-228600" algn="l" defTabSz="914400" rtl="0" eaLnBrk="1" fontAlgn="auto" latinLnBrk="0" hangingPunct="1">
              <a:lnSpc>
                <a:spcPct val="90000"/>
              </a:lnSpc>
              <a:spcBef>
                <a:spcPts val="600"/>
              </a:spcBef>
              <a:spcAft>
                <a:spcPts val="0"/>
              </a:spcAft>
              <a:buClrTx/>
              <a:buSzTx/>
              <a:buFont typeface="Wingdings" panose="05000000000000000000" pitchFamily="2" charset="2"/>
              <a:buChar char="§"/>
              <a:tabLst/>
              <a:defRPr/>
            </a:pPr>
            <a:r>
              <a:rPr kumimoji="0" lang="en-US" sz="2200" b="0" i="0" u="none" strike="noStrike" kern="1200" cap="none" spc="0" normalizeH="0" baseline="0" noProof="0" dirty="0">
                <a:ln>
                  <a:noFill/>
                </a:ln>
                <a:solidFill>
                  <a:srgbClr val="FFFEF9"/>
                </a:solidFill>
                <a:effectLst/>
                <a:uLnTx/>
                <a:uFillTx/>
                <a:latin typeface="Segoe UI" panose="020B0502040204020203" pitchFamily="34" charset="0"/>
                <a:ea typeface="+mn-ea"/>
                <a:cs typeface="Segoe UI" panose="020B0502040204020203" pitchFamily="34" charset="0"/>
              </a:rPr>
              <a:t>Public Affairs Officer</a:t>
            </a:r>
          </a:p>
          <a:p>
            <a:pPr>
              <a:spcBef>
                <a:spcPts val="600"/>
              </a:spcBef>
            </a:pPr>
            <a:r>
              <a:rPr lang="en-US" sz="2200" dirty="0"/>
              <a:t>Oceanography</a:t>
            </a:r>
          </a:p>
          <a:p>
            <a:pPr>
              <a:spcBef>
                <a:spcPts val="600"/>
              </a:spcBef>
            </a:pPr>
            <a:r>
              <a:rPr lang="en-US" sz="2200" dirty="0"/>
              <a:t>Civil Engineering Corps</a:t>
            </a:r>
          </a:p>
        </p:txBody>
      </p:sp>
    </p:spTree>
    <p:extLst>
      <p:ext uri="{BB962C8B-B14F-4D97-AF65-F5344CB8AC3E}">
        <p14:creationId xmlns:p14="http://schemas.microsoft.com/office/powerpoint/2010/main" val="19818927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832" y="0"/>
            <a:ext cx="5630834" cy="1325563"/>
          </a:xfrm>
        </p:spPr>
        <p:txBody>
          <a:bodyPr>
            <a:normAutofit/>
          </a:bodyPr>
          <a:lstStyle/>
          <a:p>
            <a:r>
              <a:rPr lang="en-US" sz="3600" dirty="0"/>
              <a:t>Limited Duty Officer (LDO)</a:t>
            </a:r>
            <a:endParaRPr lang="en-US" sz="3600" dirty="0">
              <a:ea typeface="Tahoma"/>
              <a:cs typeface="Tahoma"/>
            </a:endParaRPr>
          </a:p>
        </p:txBody>
      </p:sp>
      <p:sp>
        <p:nvSpPr>
          <p:cNvPr id="3" name="Content Placeholder 2"/>
          <p:cNvSpPr>
            <a:spLocks noGrp="1"/>
          </p:cNvSpPr>
          <p:nvPr>
            <p:ph idx="1"/>
          </p:nvPr>
        </p:nvSpPr>
        <p:spPr>
          <a:xfrm>
            <a:off x="176598" y="1447800"/>
            <a:ext cx="8421302" cy="5118100"/>
          </a:xfrm>
        </p:spPr>
        <p:txBody>
          <a:bodyPr>
            <a:normAutofit/>
          </a:bodyPr>
          <a:lstStyle/>
          <a:p>
            <a:r>
              <a:rPr lang="en-US" sz="2100" dirty="0"/>
              <a:t>References: OPNAVINST 1420.1(series), chapter 7 and most recent NAVADMIN.</a:t>
            </a:r>
          </a:p>
          <a:p>
            <a:r>
              <a:rPr lang="en-US" sz="2100" dirty="0"/>
              <a:t>Provides for commissioning as Naval Line or Staff Corps Officers for Petty Officer First Class or Chief Petty Officers for the performance of duty in broad technical fields related to their former rating. </a:t>
            </a:r>
          </a:p>
          <a:p>
            <a:r>
              <a:rPr lang="en-US" sz="2100" dirty="0"/>
              <a:t>Eligibility:</a:t>
            </a:r>
          </a:p>
          <a:p>
            <a:pPr lvl="1"/>
            <a:r>
              <a:rPr lang="en-US" sz="2100" dirty="0"/>
              <a:t>Must be a PO1 or CPO (E-7 to E-9).</a:t>
            </a:r>
          </a:p>
          <a:p>
            <a:pPr lvl="1"/>
            <a:r>
              <a:rPr lang="en-US" sz="2100" dirty="0"/>
              <a:t>Must have at least 8, but not more than 14 years of active duty service.	</a:t>
            </a:r>
          </a:p>
          <a:p>
            <a:pPr lvl="1"/>
            <a:r>
              <a:rPr lang="en-US" sz="2100" dirty="0"/>
              <a:t>One year time-in-grade as of 1 Oct of the application year.</a:t>
            </a:r>
          </a:p>
          <a:p>
            <a:pPr lvl="1"/>
            <a:r>
              <a:rPr lang="en-US" sz="2100" dirty="0"/>
              <a:t>E6 candidates additional requirements:</a:t>
            </a:r>
          </a:p>
          <a:p>
            <a:pPr lvl="2"/>
            <a:r>
              <a:rPr lang="en-US" sz="2100" dirty="0"/>
              <a:t>Meet eligibility requirements for E-7 except TIR and LTC.</a:t>
            </a:r>
          </a:p>
          <a:p>
            <a:pPr lvl="2"/>
            <a:r>
              <a:rPr lang="en-US" sz="2100" dirty="0"/>
              <a:t>Selection board eligible on current E-7 exam.</a:t>
            </a:r>
          </a:p>
          <a:p>
            <a:pPr lvl="2"/>
            <a:endParaRPr lang="en-US" sz="2100" dirty="0"/>
          </a:p>
          <a:p>
            <a:pPr lvl="2"/>
            <a:endParaRPr lang="en-US" sz="2100" dirty="0"/>
          </a:p>
        </p:txBody>
      </p:sp>
    </p:spTree>
    <p:extLst>
      <p:ext uri="{BB962C8B-B14F-4D97-AF65-F5344CB8AC3E}">
        <p14:creationId xmlns:p14="http://schemas.microsoft.com/office/powerpoint/2010/main" val="37429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0994" y="182627"/>
            <a:ext cx="6210299" cy="1325563"/>
          </a:xfrm>
        </p:spPr>
        <p:txBody>
          <a:bodyPr>
            <a:normAutofit/>
          </a:bodyPr>
          <a:lstStyle/>
          <a:p>
            <a:r>
              <a:rPr lang="en-US" sz="3600" dirty="0"/>
              <a:t>Chief Warrant Officer (CWO)</a:t>
            </a:r>
            <a:endParaRPr lang="en-US" sz="3600" dirty="0">
              <a:ea typeface="Tahoma"/>
              <a:cs typeface="Tahoma"/>
            </a:endParaRPr>
          </a:p>
        </p:txBody>
      </p:sp>
      <p:sp>
        <p:nvSpPr>
          <p:cNvPr id="3" name="Content Placeholder 2"/>
          <p:cNvSpPr>
            <a:spLocks noGrp="1"/>
          </p:cNvSpPr>
          <p:nvPr>
            <p:ph idx="1"/>
          </p:nvPr>
        </p:nvSpPr>
        <p:spPr>
          <a:xfrm>
            <a:off x="114301" y="1508190"/>
            <a:ext cx="8801100" cy="4765461"/>
          </a:xfrm>
        </p:spPr>
        <p:txBody>
          <a:bodyPr>
            <a:normAutofit/>
          </a:bodyPr>
          <a:lstStyle/>
          <a:p>
            <a:r>
              <a:rPr lang="en-US" sz="2100" dirty="0"/>
              <a:t>References: OPNAVINST 1420.1(series), chapter 7 and most recent NAVADMIN</a:t>
            </a:r>
          </a:p>
          <a:p>
            <a:r>
              <a:rPr lang="en-US" sz="2100" dirty="0"/>
              <a:t>Provides a pathway for commissioning as Naval Officers who are the technical specialists for the occupational specialty of their enlisted ratings.</a:t>
            </a:r>
          </a:p>
          <a:p>
            <a:r>
              <a:rPr lang="en-US" sz="2100" dirty="0"/>
              <a:t>Eligibility:</a:t>
            </a:r>
          </a:p>
          <a:p>
            <a:pPr lvl="1"/>
            <a:r>
              <a:rPr lang="en-US" sz="2000" dirty="0"/>
              <a:t>Must be a CPO (E-7 to E-9), including a PO1 selected for CPO</a:t>
            </a:r>
          </a:p>
          <a:p>
            <a:pPr lvl="1"/>
            <a:r>
              <a:rPr lang="en-US" sz="2000" dirty="0"/>
              <a:t>14 to 20 years TIS for E7-E8 candidates (CWO2)</a:t>
            </a:r>
          </a:p>
          <a:p>
            <a:pPr lvl="1"/>
            <a:r>
              <a:rPr lang="en-US" sz="2000" dirty="0"/>
              <a:t>14 to 22 years for E9 candidates (CWO3)</a:t>
            </a:r>
          </a:p>
          <a:p>
            <a:pPr lvl="1"/>
            <a:r>
              <a:rPr lang="en-US" sz="2000" dirty="0"/>
              <a:t>6 to 14 years TIS for E-5 and above (Cyber Warrant Officer (WO1)</a:t>
            </a:r>
          </a:p>
          <a:p>
            <a:pPr lvl="1"/>
            <a:r>
              <a:rPr lang="en-US" sz="2000" dirty="0"/>
              <a:t>Have no NJPs, courts-martial, or civilian felony convictions in last 36 months as of 1 Oct of the application year</a:t>
            </a:r>
          </a:p>
          <a:p>
            <a:pPr lvl="1"/>
            <a:endParaRPr lang="en-US" sz="2100" dirty="0"/>
          </a:p>
          <a:p>
            <a:pPr marL="457200" lvl="1" indent="0">
              <a:buNone/>
            </a:pPr>
            <a:endParaRPr lang="en-US" sz="2100" dirty="0"/>
          </a:p>
        </p:txBody>
      </p:sp>
    </p:spTree>
    <p:extLst>
      <p:ext uri="{BB962C8B-B14F-4D97-AF65-F5344CB8AC3E}">
        <p14:creationId xmlns:p14="http://schemas.microsoft.com/office/powerpoint/2010/main" val="4048405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9484" y="236668"/>
            <a:ext cx="6620296" cy="1325563"/>
          </a:xfrm>
        </p:spPr>
        <p:txBody>
          <a:bodyPr>
            <a:noAutofit/>
          </a:bodyPr>
          <a:lstStyle/>
          <a:p>
            <a:r>
              <a:rPr lang="en-US" sz="3600" dirty="0"/>
              <a:t>Medical Enlisted Commissioning Program (MECP)</a:t>
            </a:r>
          </a:p>
        </p:txBody>
      </p:sp>
      <p:sp>
        <p:nvSpPr>
          <p:cNvPr id="3" name="Content Placeholder 2"/>
          <p:cNvSpPr>
            <a:spLocks noGrp="1"/>
          </p:cNvSpPr>
          <p:nvPr>
            <p:ph idx="1"/>
          </p:nvPr>
        </p:nvSpPr>
        <p:spPr>
          <a:xfrm>
            <a:off x="339892" y="1653356"/>
            <a:ext cx="8341851" cy="4113781"/>
          </a:xfrm>
        </p:spPr>
        <p:txBody>
          <a:bodyPr/>
          <a:lstStyle/>
          <a:p>
            <a:r>
              <a:rPr lang="en-US" sz="2400" dirty="0"/>
              <a:t>Provides up to 36 months of study at a university having an accredited nursing program.</a:t>
            </a:r>
          </a:p>
          <a:p>
            <a:r>
              <a:rPr lang="en-US" sz="2400" dirty="0"/>
              <a:t>Is open to all active duty enlisted personnel.</a:t>
            </a:r>
          </a:p>
          <a:p>
            <a:r>
              <a:rPr lang="en-US" sz="2400" dirty="0"/>
              <a:t>Provides a full-time opportunity for enlisted personnel to earn a baccalaureate degree in nursing and a commission in the Nurse Corps.</a:t>
            </a:r>
          </a:p>
          <a:p>
            <a:r>
              <a:rPr lang="en-US" sz="2400" dirty="0"/>
              <a:t>Features:</a:t>
            </a:r>
          </a:p>
          <a:p>
            <a:pPr lvl="1"/>
            <a:r>
              <a:rPr kumimoji="0" lang="en-US" sz="2100" b="0" i="0" u="none" strike="noStrike" kern="1200" cap="none" spc="0" normalizeH="0" baseline="0" noProof="0" dirty="0">
                <a:ln>
                  <a:noFill/>
                </a:ln>
                <a:solidFill>
                  <a:srgbClr val="FFFEF9"/>
                </a:solidFill>
                <a:effectLst/>
                <a:uLnTx/>
                <a:uFillTx/>
                <a:latin typeface="Segoe UI" panose="020B0502040204020203" pitchFamily="34" charset="0"/>
                <a:ea typeface="+mn-ea"/>
                <a:cs typeface="Segoe UI" panose="020B0502040204020203" pitchFamily="34" charset="0"/>
              </a:rPr>
              <a:t>Receive full pay, allowances, and benefits</a:t>
            </a:r>
          </a:p>
          <a:p>
            <a:pPr lvl="1"/>
            <a:r>
              <a:rPr lang="en-US" sz="2100" dirty="0">
                <a:solidFill>
                  <a:srgbClr val="FFFEF9"/>
                </a:solidFill>
              </a:rPr>
              <a:t>Must pay all tuition, books, and fees, but may use GI Bill (use of TA is not authorized)</a:t>
            </a:r>
            <a:endParaRPr kumimoji="0" lang="en-US" sz="2100" b="0" i="0" u="none" strike="noStrike" kern="1200" cap="none" spc="0" normalizeH="0" baseline="0" noProof="0" dirty="0">
              <a:ln>
                <a:noFill/>
              </a:ln>
              <a:solidFill>
                <a:srgbClr val="FFFEF9"/>
              </a:solidFill>
              <a:effectLst/>
              <a:uLnTx/>
              <a:uFillTx/>
              <a:latin typeface="Segoe UI" panose="020B0502040204020203" pitchFamily="34" charset="0"/>
              <a:ea typeface="+mn-ea"/>
              <a:cs typeface="Segoe UI" panose="020B0502040204020203" pitchFamily="34" charset="0"/>
            </a:endParaRPr>
          </a:p>
          <a:p>
            <a:pPr lvl="1"/>
            <a:endParaRPr lang="en-US" sz="2000" dirty="0"/>
          </a:p>
          <a:p>
            <a:pPr marL="0" indent="0">
              <a:buNone/>
            </a:pPr>
            <a:endParaRPr lang="en-US" dirty="0"/>
          </a:p>
          <a:p>
            <a:endParaRPr lang="en-US" dirty="0"/>
          </a:p>
        </p:txBody>
      </p:sp>
    </p:spTree>
    <p:extLst>
      <p:ext uri="{BB962C8B-B14F-4D97-AF65-F5344CB8AC3E}">
        <p14:creationId xmlns:p14="http://schemas.microsoft.com/office/powerpoint/2010/main" val="3010533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3234" y="182881"/>
            <a:ext cx="6953795" cy="1161826"/>
          </a:xfrm>
        </p:spPr>
        <p:txBody>
          <a:bodyPr>
            <a:normAutofit/>
          </a:bodyPr>
          <a:lstStyle/>
          <a:p>
            <a:r>
              <a:rPr lang="en-US" sz="3600" dirty="0"/>
              <a:t>MECP Eligibility Requirements</a:t>
            </a:r>
            <a:endParaRPr lang="en-US" sz="3600" dirty="0">
              <a:ea typeface="Tahoma"/>
              <a:cs typeface="Tahoma"/>
            </a:endParaRPr>
          </a:p>
        </p:txBody>
      </p:sp>
      <p:sp>
        <p:nvSpPr>
          <p:cNvPr id="3" name="Content Placeholder 2"/>
          <p:cNvSpPr>
            <a:spLocks noGrp="1"/>
          </p:cNvSpPr>
          <p:nvPr>
            <p:ph idx="1"/>
          </p:nvPr>
        </p:nvSpPr>
        <p:spPr>
          <a:xfrm>
            <a:off x="443298" y="1473200"/>
            <a:ext cx="7886700" cy="4787899"/>
          </a:xfrm>
        </p:spPr>
        <p:txBody>
          <a:bodyPr>
            <a:normAutofit/>
          </a:bodyPr>
          <a:lstStyle/>
          <a:p>
            <a:r>
              <a:rPr lang="en-US" sz="2400" dirty="0"/>
              <a:t>Reference: OPNAVINST 1420.1 (series), chapter 5</a:t>
            </a:r>
          </a:p>
          <a:p>
            <a:r>
              <a:rPr lang="en-US" sz="2400" dirty="0"/>
              <a:t>Must be commissioned by 42</a:t>
            </a:r>
            <a:r>
              <a:rPr lang="en-US" sz="2400" baseline="30000" dirty="0"/>
              <a:t>nd</a:t>
            </a:r>
            <a:r>
              <a:rPr lang="en-US" sz="2400" dirty="0"/>
              <a:t> birthday.</a:t>
            </a:r>
          </a:p>
          <a:p>
            <a:r>
              <a:rPr lang="en-US" sz="2400" dirty="0"/>
              <a:t>Have no in-service drug or alcohol abuse or felony convictions.</a:t>
            </a:r>
          </a:p>
          <a:p>
            <a:r>
              <a:rPr lang="en-US" sz="2400" dirty="0"/>
              <a:t>Have completed a minimum 30 semester hours or 45 quarter hours in undergraduate coursework with a GPA of at least 2.5 on a 4.0 scale.</a:t>
            </a:r>
          </a:p>
          <a:p>
            <a:r>
              <a:rPr lang="en-US" sz="2400" dirty="0"/>
              <a:t>Attain SAT/ACT minimums: 1,000 or 42 (combined); no more than 3 years old.</a:t>
            </a:r>
          </a:p>
          <a:p>
            <a:r>
              <a:rPr lang="en-US" sz="2400" dirty="0"/>
              <a:t>Have applied for acceptance or transfer into a nursing program.</a:t>
            </a:r>
          </a:p>
          <a:p>
            <a:endParaRPr lang="en-US" sz="2400" dirty="0"/>
          </a:p>
          <a:p>
            <a:endParaRPr lang="en-US" sz="2400" dirty="0"/>
          </a:p>
          <a:p>
            <a:endParaRPr lang="en-US" sz="2400" dirty="0"/>
          </a:p>
          <a:p>
            <a:pPr lvl="1"/>
            <a:endParaRPr lang="en-US" sz="2000" dirty="0"/>
          </a:p>
        </p:txBody>
      </p:sp>
    </p:spTree>
    <p:extLst>
      <p:ext uri="{BB962C8B-B14F-4D97-AF65-F5344CB8AC3E}">
        <p14:creationId xmlns:p14="http://schemas.microsoft.com/office/powerpoint/2010/main" val="29696833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8F66C-59D7-4823-A04F-B7259B3FCDEC}"/>
              </a:ext>
            </a:extLst>
          </p:cNvPr>
          <p:cNvSpPr>
            <a:spLocks noGrp="1"/>
          </p:cNvSpPr>
          <p:nvPr>
            <p:ph type="title"/>
          </p:nvPr>
        </p:nvSpPr>
        <p:spPr>
          <a:xfrm>
            <a:off x="676706" y="477678"/>
            <a:ext cx="6790893" cy="1071423"/>
          </a:xfrm>
        </p:spPr>
        <p:txBody>
          <a:bodyPr vert="horz" lIns="91440" tIns="45720" rIns="91440" bIns="45720" rtlCol="0" anchor="ctr">
            <a:noAutofit/>
          </a:bodyPr>
          <a:lstStyle/>
          <a:p>
            <a:r>
              <a:rPr lang="en-US" sz="3600" dirty="0"/>
              <a:t>Medical Service Corps In-Service Procurement Program (MSC-IPP)</a:t>
            </a:r>
            <a:br>
              <a:rPr lang="en-US" sz="3600" dirty="0"/>
            </a:br>
            <a:endParaRPr lang="en-US" sz="3600" dirty="0">
              <a:ea typeface="Tahoma"/>
              <a:cs typeface="Tahoma"/>
            </a:endParaRPr>
          </a:p>
        </p:txBody>
      </p:sp>
      <p:sp>
        <p:nvSpPr>
          <p:cNvPr id="3" name="Content Placeholder 2">
            <a:extLst>
              <a:ext uri="{FF2B5EF4-FFF2-40B4-BE49-F238E27FC236}">
                <a16:creationId xmlns:a16="http://schemas.microsoft.com/office/drawing/2014/main" id="{2B269778-7134-4C74-8794-DF8905F6AD0F}"/>
              </a:ext>
            </a:extLst>
          </p:cNvPr>
          <p:cNvSpPr>
            <a:spLocks noGrp="1"/>
          </p:cNvSpPr>
          <p:nvPr>
            <p:ph idx="1"/>
          </p:nvPr>
        </p:nvSpPr>
        <p:spPr>
          <a:xfrm>
            <a:off x="443298" y="1706423"/>
            <a:ext cx="7886700" cy="4670314"/>
          </a:xfrm>
        </p:spPr>
        <p:txBody>
          <a:bodyPr vert="horz" lIns="91440" tIns="45720" rIns="91440" bIns="45720" rtlCol="0" anchor="t">
            <a:normAutofit/>
          </a:bodyPr>
          <a:lstStyle/>
          <a:p>
            <a:pPr>
              <a:spcAft>
                <a:spcPts val="1200"/>
              </a:spcAft>
            </a:pPr>
            <a:r>
              <a:rPr lang="en-US" sz="2400" dirty="0"/>
              <a:t>MSC IPP offers a wide range of undergraduate and graduate training opportunities in a variety of Medical Service Corps specialties leading to a commission in the Medical Service Corps.  </a:t>
            </a:r>
          </a:p>
          <a:p>
            <a:r>
              <a:rPr lang="en-US" sz="2400" dirty="0"/>
              <a:t>Eligibility and benefits: </a:t>
            </a:r>
            <a:endParaRPr lang="en-US" sz="2400" dirty="0">
              <a:ea typeface="Tahoma"/>
              <a:cs typeface="Tahoma"/>
            </a:endParaRPr>
          </a:p>
          <a:p>
            <a:pPr lvl="1"/>
            <a:r>
              <a:rPr lang="en-US" sz="2000" b="0" i="0" u="none" strike="noStrike" baseline="0" dirty="0"/>
              <a:t>OPNAVINST 1420.1</a:t>
            </a:r>
            <a:r>
              <a:rPr lang="en-US" sz="2000" dirty="0"/>
              <a:t>(series), chapter 6</a:t>
            </a:r>
          </a:p>
          <a:p>
            <a:pPr lvl="1"/>
            <a:r>
              <a:rPr lang="en-US" sz="2000" b="0" i="0" u="none" strike="noStrike" baseline="0" dirty="0">
                <a:ea typeface="Tahoma"/>
                <a:cs typeface="Tahoma"/>
              </a:rPr>
              <a:t>Must be in paygrades E5-E9</a:t>
            </a:r>
          </a:p>
          <a:p>
            <a:pPr lvl="1"/>
            <a:r>
              <a:rPr lang="en-US" sz="2000" dirty="0"/>
              <a:t>Sailors receive full pay and allowances at their current enlisted paygrade</a:t>
            </a:r>
          </a:p>
          <a:p>
            <a:pPr lvl="1"/>
            <a:r>
              <a:rPr lang="en-US" sz="2000" dirty="0">
                <a:ea typeface="Tahoma"/>
                <a:cs typeface="Tahoma"/>
              </a:rPr>
              <a:t>Must commission by 42</a:t>
            </a:r>
            <a:r>
              <a:rPr lang="en-US" sz="2000" baseline="30000" dirty="0">
                <a:ea typeface="Tahoma"/>
                <a:cs typeface="Tahoma"/>
              </a:rPr>
              <a:t>nd</a:t>
            </a:r>
            <a:r>
              <a:rPr lang="en-US" sz="2000" dirty="0">
                <a:ea typeface="Tahoma"/>
                <a:cs typeface="Tahoma"/>
              </a:rPr>
              <a:t> birthday (no waivers)</a:t>
            </a:r>
          </a:p>
          <a:p>
            <a:pPr lvl="1"/>
            <a:r>
              <a:rPr lang="en-US" sz="2000" b="0" i="0" u="none" strike="noStrike" baseline="0" dirty="0"/>
              <a:t>Are eligible to take advancement exams</a:t>
            </a:r>
            <a:endParaRPr lang="en-US" sz="2000" b="0" i="0" u="none" strike="noStrike" baseline="0" dirty="0">
              <a:ea typeface="Tahoma"/>
              <a:cs typeface="Tahoma"/>
            </a:endParaRPr>
          </a:p>
          <a:p>
            <a:pPr lvl="1"/>
            <a:r>
              <a:rPr lang="en-US" sz="2000" b="0" i="0" u="none" strike="noStrike" baseline="0" dirty="0"/>
              <a:t>Training is fully funded</a:t>
            </a:r>
            <a:endParaRPr lang="en-US" sz="2000" dirty="0">
              <a:ea typeface="Tahoma"/>
              <a:cs typeface="Tahoma"/>
            </a:endParaRPr>
          </a:p>
        </p:txBody>
      </p:sp>
    </p:spTree>
    <p:extLst>
      <p:ext uri="{BB962C8B-B14F-4D97-AF65-F5344CB8AC3E}">
        <p14:creationId xmlns:p14="http://schemas.microsoft.com/office/powerpoint/2010/main" val="218871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Enabling Objectives</a:t>
            </a:r>
          </a:p>
        </p:txBody>
      </p:sp>
      <p:sp>
        <p:nvSpPr>
          <p:cNvPr id="3" name="Content Placeholder 2"/>
          <p:cNvSpPr>
            <a:spLocks noGrp="1"/>
          </p:cNvSpPr>
          <p:nvPr>
            <p:ph idx="1"/>
          </p:nvPr>
        </p:nvSpPr>
        <p:spPr/>
        <p:txBody>
          <a:bodyPr vert="horz" lIns="91440" tIns="45720" rIns="91440" bIns="45720" rtlCol="0" anchor="t">
            <a:normAutofit/>
          </a:bodyPr>
          <a:lstStyle/>
          <a:p>
            <a:r>
              <a:rPr lang="en-US" sz="2400" dirty="0"/>
              <a:t>LIST the basic qualification requirements needed to apply for commissioning programs and their associated benefits.</a:t>
            </a:r>
            <a:endParaRPr lang="en-US" sz="2400" dirty="0">
              <a:ea typeface="Tahoma"/>
              <a:cs typeface="Tahoma"/>
            </a:endParaRPr>
          </a:p>
          <a:p>
            <a:r>
              <a:rPr lang="en-US" sz="2400" dirty="0">
                <a:ea typeface="Tahoma"/>
                <a:cs typeface="Tahoma"/>
              </a:rPr>
              <a:t>IDENTIFY commissioning paths available.</a:t>
            </a:r>
          </a:p>
          <a:p>
            <a:r>
              <a:rPr lang="en-US" sz="2400" dirty="0">
                <a:ea typeface="Tahoma"/>
                <a:cs typeface="Tahoma"/>
              </a:rPr>
              <a:t>DISCUSS critical application timelines and limitations.</a:t>
            </a:r>
          </a:p>
        </p:txBody>
      </p:sp>
    </p:spTree>
    <p:extLst>
      <p:ext uri="{BB962C8B-B14F-4D97-AF65-F5344CB8AC3E}">
        <p14:creationId xmlns:p14="http://schemas.microsoft.com/office/powerpoint/2010/main" val="12489043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3C1C1-7FFF-4A26-9D75-267798D19503}"/>
              </a:ext>
            </a:extLst>
          </p:cNvPr>
          <p:cNvSpPr>
            <a:spLocks noGrp="1"/>
          </p:cNvSpPr>
          <p:nvPr>
            <p:ph type="title"/>
          </p:nvPr>
        </p:nvSpPr>
        <p:spPr>
          <a:xfrm>
            <a:off x="1571231" y="178097"/>
            <a:ext cx="5630834" cy="1325563"/>
          </a:xfrm>
        </p:spPr>
        <p:txBody>
          <a:bodyPr/>
          <a:lstStyle/>
          <a:p>
            <a:r>
              <a:rPr lang="en-US" dirty="0"/>
              <a:t>MSC-IPP Options</a:t>
            </a:r>
          </a:p>
        </p:txBody>
      </p:sp>
      <p:sp>
        <p:nvSpPr>
          <p:cNvPr id="3" name="Content Placeholder 2">
            <a:extLst>
              <a:ext uri="{FF2B5EF4-FFF2-40B4-BE49-F238E27FC236}">
                <a16:creationId xmlns:a16="http://schemas.microsoft.com/office/drawing/2014/main" id="{D1350F90-9997-4608-A001-FE0A4A5A8A6E}"/>
              </a:ext>
            </a:extLst>
          </p:cNvPr>
          <p:cNvSpPr>
            <a:spLocks noGrp="1"/>
          </p:cNvSpPr>
          <p:nvPr>
            <p:ph idx="1"/>
          </p:nvPr>
        </p:nvSpPr>
        <p:spPr>
          <a:xfrm>
            <a:off x="443298" y="1503660"/>
            <a:ext cx="7886700" cy="4353076"/>
          </a:xfrm>
        </p:spPr>
        <p:txBody>
          <a:bodyPr/>
          <a:lstStyle/>
          <a:p>
            <a:r>
              <a:rPr lang="en-US" sz="2400" b="0" i="0" u="none" strike="noStrike" baseline="0" dirty="0"/>
              <a:t>Pharmacy</a:t>
            </a:r>
          </a:p>
          <a:p>
            <a:r>
              <a:rPr lang="en-US" sz="2400" b="0" i="0" u="none" strike="noStrike" baseline="0" dirty="0"/>
              <a:t>Health Care Administration</a:t>
            </a:r>
          </a:p>
          <a:p>
            <a:pPr algn="l"/>
            <a:r>
              <a:rPr lang="en-US" sz="2400" b="0" i="0" u="none" strike="noStrike" baseline="0" dirty="0"/>
              <a:t>Radiation Health</a:t>
            </a:r>
          </a:p>
          <a:p>
            <a:pPr algn="l"/>
            <a:r>
              <a:rPr lang="en-US" sz="2400" b="0" i="0" u="none" strike="noStrike" baseline="0" dirty="0"/>
              <a:t>Social Work</a:t>
            </a:r>
          </a:p>
          <a:p>
            <a:pPr algn="l"/>
            <a:r>
              <a:rPr lang="en-US" sz="2400" b="0" i="0" u="none" strike="noStrike" baseline="0" dirty="0"/>
              <a:t>Industrial Hygiene</a:t>
            </a:r>
          </a:p>
          <a:p>
            <a:pPr algn="l"/>
            <a:r>
              <a:rPr lang="en-US" sz="2400" b="0" i="0" u="none" strike="noStrike" baseline="0" dirty="0"/>
              <a:t>Physician Assistant</a:t>
            </a:r>
          </a:p>
          <a:p>
            <a:pPr algn="l"/>
            <a:r>
              <a:rPr lang="en-US" sz="2400" b="0" i="0" u="none" strike="noStrike" baseline="0" dirty="0"/>
              <a:t>Environmental Health</a:t>
            </a:r>
            <a:endParaRPr lang="en-US" sz="2400" dirty="0"/>
          </a:p>
        </p:txBody>
      </p:sp>
    </p:spTree>
    <p:extLst>
      <p:ext uri="{BB962C8B-B14F-4D97-AF65-F5344CB8AC3E}">
        <p14:creationId xmlns:p14="http://schemas.microsoft.com/office/powerpoint/2010/main" val="2916176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8D673-EB3D-3719-D75F-CD076484F154}"/>
              </a:ext>
            </a:extLst>
          </p:cNvPr>
          <p:cNvSpPr>
            <a:spLocks noGrp="1"/>
          </p:cNvSpPr>
          <p:nvPr>
            <p:ph type="title"/>
          </p:nvPr>
        </p:nvSpPr>
        <p:spPr>
          <a:xfrm>
            <a:off x="0" y="215154"/>
            <a:ext cx="7992932" cy="1420008"/>
          </a:xfrm>
        </p:spPr>
        <p:txBody>
          <a:bodyPr>
            <a:noAutofit/>
          </a:bodyPr>
          <a:lstStyle/>
          <a:p>
            <a:r>
              <a:rPr lang="en-US" sz="3400" dirty="0"/>
              <a:t>Judge Advocate General’s Corp </a:t>
            </a:r>
            <a:br>
              <a:rPr lang="en-US" sz="3400" dirty="0"/>
            </a:br>
            <a:r>
              <a:rPr lang="en-US" sz="3400" dirty="0"/>
              <a:t>In-service Procurement Program </a:t>
            </a:r>
            <a:br>
              <a:rPr lang="en-US" sz="3400" dirty="0"/>
            </a:br>
            <a:r>
              <a:rPr lang="en-US" sz="3400" dirty="0"/>
              <a:t>(JAGC-IPP)</a:t>
            </a:r>
          </a:p>
        </p:txBody>
      </p:sp>
      <p:sp>
        <p:nvSpPr>
          <p:cNvPr id="3" name="Content Placeholder 2">
            <a:extLst>
              <a:ext uri="{FF2B5EF4-FFF2-40B4-BE49-F238E27FC236}">
                <a16:creationId xmlns:a16="http://schemas.microsoft.com/office/drawing/2014/main" id="{E24C824B-3E7E-DE83-3459-D8DA0930BC7F}"/>
              </a:ext>
            </a:extLst>
          </p:cNvPr>
          <p:cNvSpPr>
            <a:spLocks noGrp="1"/>
          </p:cNvSpPr>
          <p:nvPr>
            <p:ph idx="1"/>
          </p:nvPr>
        </p:nvSpPr>
        <p:spPr>
          <a:xfrm>
            <a:off x="454055" y="1914862"/>
            <a:ext cx="8238123" cy="3550024"/>
          </a:xfrm>
        </p:spPr>
        <p:txBody>
          <a:bodyPr>
            <a:normAutofit/>
          </a:bodyPr>
          <a:lstStyle/>
          <a:p>
            <a:r>
              <a:rPr lang="en-US" sz="2400" dirty="0"/>
              <a:t>Reference: Program Authorization 111A</a:t>
            </a:r>
          </a:p>
          <a:p>
            <a:r>
              <a:rPr lang="en-US" sz="2400" dirty="0"/>
              <a:t>Provides a pathway for </a:t>
            </a:r>
            <a:r>
              <a:rPr kumimoji="0" lang="en-US" sz="2400" b="0" i="0" u="none" strike="noStrike" kern="1200" cap="none" spc="0" normalizeH="0" baseline="0" noProof="0" dirty="0">
                <a:ln>
                  <a:noFill/>
                </a:ln>
                <a:solidFill>
                  <a:srgbClr val="FFFEF9"/>
                </a:solidFill>
                <a:effectLst/>
                <a:uLnTx/>
                <a:uFillTx/>
                <a:latin typeface="Tahoma"/>
              </a:rPr>
              <a:t>active-duty enlisted personnel to</a:t>
            </a:r>
            <a:r>
              <a:rPr lang="en-US" sz="2400" dirty="0"/>
              <a:t> commission as a JAGC officer who meet eligibility criteria.</a:t>
            </a:r>
          </a:p>
          <a:p>
            <a:r>
              <a:rPr lang="en-US" sz="2400" dirty="0"/>
              <a:t>Must be at least 21 years old and be able to complete 20 years of active service prior to 62</a:t>
            </a:r>
            <a:r>
              <a:rPr lang="en-US" sz="2400" baseline="30000" dirty="0"/>
              <a:t>nd</a:t>
            </a:r>
            <a:r>
              <a:rPr lang="en-US" sz="2400" dirty="0"/>
              <a:t> birthday.</a:t>
            </a:r>
          </a:p>
          <a:p>
            <a:r>
              <a:rPr lang="en-US" sz="2400" dirty="0"/>
              <a:t>Must hold a baccalaureate degree from accredited institution. </a:t>
            </a:r>
          </a:p>
          <a:p>
            <a:r>
              <a:rPr lang="en-US" sz="2400" dirty="0"/>
              <a:t>Applicant must be in paygrade E5, E6, or E7.</a:t>
            </a:r>
          </a:p>
          <a:p>
            <a:endParaRPr lang="en-US" dirty="0"/>
          </a:p>
        </p:txBody>
      </p:sp>
    </p:spTree>
    <p:extLst>
      <p:ext uri="{BB962C8B-B14F-4D97-AF65-F5344CB8AC3E}">
        <p14:creationId xmlns:p14="http://schemas.microsoft.com/office/powerpoint/2010/main" val="40198957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B9FF3-45EB-59F5-31A0-98361A8FC507}"/>
              </a:ext>
            </a:extLst>
          </p:cNvPr>
          <p:cNvSpPr>
            <a:spLocks noGrp="1"/>
          </p:cNvSpPr>
          <p:nvPr>
            <p:ph type="title"/>
          </p:nvPr>
        </p:nvSpPr>
        <p:spPr>
          <a:xfrm>
            <a:off x="290456" y="225657"/>
            <a:ext cx="7498080" cy="1325563"/>
          </a:xfrm>
        </p:spPr>
        <p:txBody>
          <a:bodyPr>
            <a:normAutofit fontScale="90000"/>
          </a:bodyPr>
          <a:lstStyle/>
          <a:p>
            <a:r>
              <a:rPr lang="en-US" dirty="0"/>
              <a:t>Human Resource Officer In-service Procurement Program (HR-ISPP)</a:t>
            </a:r>
          </a:p>
        </p:txBody>
      </p:sp>
      <p:sp>
        <p:nvSpPr>
          <p:cNvPr id="3" name="Content Placeholder 2">
            <a:extLst>
              <a:ext uri="{FF2B5EF4-FFF2-40B4-BE49-F238E27FC236}">
                <a16:creationId xmlns:a16="http://schemas.microsoft.com/office/drawing/2014/main" id="{08439AF6-B694-74A1-E249-2C56B5D0C439}"/>
              </a:ext>
            </a:extLst>
          </p:cNvPr>
          <p:cNvSpPr>
            <a:spLocks noGrp="1"/>
          </p:cNvSpPr>
          <p:nvPr>
            <p:ph idx="1"/>
          </p:nvPr>
        </p:nvSpPr>
        <p:spPr>
          <a:xfrm>
            <a:off x="443298" y="1899765"/>
            <a:ext cx="7886700" cy="3511331"/>
          </a:xfrm>
        </p:spPr>
        <p:txBody>
          <a:bodyPr>
            <a:normAutofit/>
          </a:bodyPr>
          <a:lstStyle/>
          <a:p>
            <a:r>
              <a:rPr lang="en-US" sz="2400" dirty="0"/>
              <a:t>Reference: Program Authorization 109</a:t>
            </a:r>
          </a:p>
          <a:p>
            <a:r>
              <a:rPr lang="en-US" sz="2400" dirty="0"/>
              <a:t>Provides a pathway to a commission in the Active Component (AC) Human Resource Officer community for active duty Navy enlisted personnel.</a:t>
            </a:r>
          </a:p>
          <a:p>
            <a:r>
              <a:rPr lang="en-US" sz="2400" dirty="0"/>
              <a:t>At least 26 years old calculated to the first date of the board and able to commission before the age of 42.</a:t>
            </a:r>
          </a:p>
          <a:p>
            <a:r>
              <a:rPr lang="en-US" sz="2400" dirty="0"/>
              <a:t>Minimum of a baccalaureate degree from an accredited institution is required (HR-focused preferred).</a:t>
            </a:r>
          </a:p>
        </p:txBody>
      </p:sp>
    </p:spTree>
    <p:extLst>
      <p:ext uri="{BB962C8B-B14F-4D97-AF65-F5344CB8AC3E}">
        <p14:creationId xmlns:p14="http://schemas.microsoft.com/office/powerpoint/2010/main" val="4564467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48E62-22CD-80DB-B175-B20B69407166}"/>
              </a:ext>
            </a:extLst>
          </p:cNvPr>
          <p:cNvSpPr>
            <a:spLocks noGrp="1"/>
          </p:cNvSpPr>
          <p:nvPr>
            <p:ph type="title"/>
          </p:nvPr>
        </p:nvSpPr>
        <p:spPr>
          <a:xfrm>
            <a:off x="1479828" y="93876"/>
            <a:ext cx="5630834" cy="1325563"/>
          </a:xfrm>
        </p:spPr>
        <p:txBody>
          <a:bodyPr>
            <a:normAutofit fontScale="90000"/>
          </a:bodyPr>
          <a:lstStyle/>
          <a:p>
            <a:r>
              <a:rPr lang="en-US" dirty="0">
                <a:ea typeface="+mj-lt"/>
                <a:cs typeface="+mj-lt"/>
              </a:rPr>
              <a:t>OCS Air Vehicle Pilot (AVO Warrant Officer Program)</a:t>
            </a:r>
            <a:endParaRPr lang="en-US" dirty="0"/>
          </a:p>
        </p:txBody>
      </p:sp>
      <p:sp>
        <p:nvSpPr>
          <p:cNvPr id="3" name="Content Placeholder 2">
            <a:extLst>
              <a:ext uri="{FF2B5EF4-FFF2-40B4-BE49-F238E27FC236}">
                <a16:creationId xmlns:a16="http://schemas.microsoft.com/office/drawing/2014/main" id="{EF859257-B1FD-1A70-1C88-8852070B01E1}"/>
              </a:ext>
            </a:extLst>
          </p:cNvPr>
          <p:cNvSpPr>
            <a:spLocks noGrp="1"/>
          </p:cNvSpPr>
          <p:nvPr>
            <p:ph idx="1"/>
          </p:nvPr>
        </p:nvSpPr>
        <p:spPr>
          <a:xfrm>
            <a:off x="454933" y="1610441"/>
            <a:ext cx="7903760" cy="4101350"/>
          </a:xfrm>
        </p:spPr>
        <p:txBody>
          <a:bodyPr vert="horz" lIns="91440" tIns="45720" rIns="91440" bIns="45720" rtlCol="0" anchor="t">
            <a:normAutofit/>
          </a:bodyPr>
          <a:lstStyle/>
          <a:p>
            <a:r>
              <a:rPr lang="en-US" sz="2400" dirty="0">
                <a:ea typeface="+mn-lt"/>
                <a:cs typeface="+mn-lt"/>
              </a:rPr>
              <a:t>Reference: Program Authorization 106A</a:t>
            </a:r>
            <a:endParaRPr lang="en-US" sz="2400" dirty="0">
              <a:ea typeface="Tahoma"/>
              <a:cs typeface="Tahoma"/>
            </a:endParaRPr>
          </a:p>
          <a:p>
            <a:r>
              <a:rPr lang="en-US" sz="2400" dirty="0">
                <a:ea typeface="+mn-lt"/>
                <a:cs typeface="+mn-lt"/>
              </a:rPr>
              <a:t>Provides commission as a WO1 operator of the MQ-25 Platform, designator 7371 Air Vehicle Pilot (AVP).</a:t>
            </a:r>
          </a:p>
          <a:p>
            <a:r>
              <a:rPr lang="en-US" sz="2400" dirty="0">
                <a:ea typeface="+mn-lt"/>
                <a:cs typeface="+mn-lt"/>
              </a:rPr>
              <a:t>At least 19 years old and not have passed 32</a:t>
            </a:r>
            <a:r>
              <a:rPr lang="en-US" sz="2400" baseline="30000" dirty="0">
                <a:ea typeface="+mn-lt"/>
                <a:cs typeface="+mn-lt"/>
              </a:rPr>
              <a:t>nd</a:t>
            </a:r>
            <a:r>
              <a:rPr lang="en-US" sz="2400" dirty="0">
                <a:ea typeface="+mn-lt"/>
                <a:cs typeface="+mn-lt"/>
              </a:rPr>
              <a:t> birthday by time of commissioning.</a:t>
            </a:r>
          </a:p>
          <a:p>
            <a:r>
              <a:rPr lang="en-US" sz="2400" dirty="0">
                <a:ea typeface="+mn-lt"/>
                <a:cs typeface="+mn-lt"/>
              </a:rPr>
              <a:t>Minimum 2-year associates degree from accredited college.</a:t>
            </a:r>
          </a:p>
          <a:p>
            <a:r>
              <a:rPr lang="en-US" sz="2400" dirty="0">
                <a:ea typeface="+mn-lt"/>
                <a:cs typeface="+mn-lt"/>
              </a:rPr>
              <a:t>96 or higher on the Selection of UAS Personnel (</a:t>
            </a:r>
            <a:r>
              <a:rPr lang="en-US" sz="2400" dirty="0" err="1">
                <a:ea typeface="+mn-lt"/>
                <a:cs typeface="+mn-lt"/>
              </a:rPr>
              <a:t>SUPer</a:t>
            </a:r>
            <a:r>
              <a:rPr lang="en-US" sz="2400" dirty="0">
                <a:ea typeface="+mn-lt"/>
                <a:cs typeface="+mn-lt"/>
              </a:rPr>
              <a:t>) Battery.</a:t>
            </a:r>
          </a:p>
        </p:txBody>
      </p:sp>
    </p:spTree>
    <p:extLst>
      <p:ext uri="{BB962C8B-B14F-4D97-AF65-F5344CB8AC3E}">
        <p14:creationId xmlns:p14="http://schemas.microsoft.com/office/powerpoint/2010/main" val="3407278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231" y="117939"/>
            <a:ext cx="5630834" cy="1325563"/>
          </a:xfrm>
        </p:spPr>
        <p:txBody>
          <a:bodyPr/>
          <a:lstStyle/>
          <a:p>
            <a:r>
              <a:rPr lang="en-US" dirty="0"/>
              <a:t>Knowledge Check</a:t>
            </a:r>
          </a:p>
        </p:txBody>
      </p:sp>
      <p:sp>
        <p:nvSpPr>
          <p:cNvPr id="3" name="Content Placeholder 2"/>
          <p:cNvSpPr>
            <a:spLocks noGrp="1"/>
          </p:cNvSpPr>
          <p:nvPr>
            <p:ph idx="1"/>
          </p:nvPr>
        </p:nvSpPr>
        <p:spPr>
          <a:xfrm>
            <a:off x="443298" y="1648039"/>
            <a:ext cx="7886700" cy="4353076"/>
          </a:xfrm>
        </p:spPr>
        <p:txBody>
          <a:bodyPr vert="horz" lIns="91440" tIns="45720" rIns="91440" bIns="45720" rtlCol="0" anchor="t">
            <a:normAutofit/>
          </a:bodyPr>
          <a:lstStyle/>
          <a:p>
            <a:pPr marL="457200" indent="-457200">
              <a:buAutoNum type="arabicPeriod"/>
            </a:pPr>
            <a:r>
              <a:rPr lang="en-US" sz="2400" dirty="0"/>
              <a:t>Which commissioning program application is due 1 July?</a:t>
            </a:r>
            <a:endParaRPr lang="en-US" dirty="0"/>
          </a:p>
          <a:p>
            <a:pPr marL="457200" indent="-457200">
              <a:buAutoNum type="arabicPeriod"/>
            </a:pPr>
            <a:r>
              <a:rPr lang="en-US" sz="2400" dirty="0"/>
              <a:t>Which commissioning program allows Sailors to receive full pay and allowances while attending college, but does not pay for tuition, book, or fees?</a:t>
            </a:r>
            <a:endParaRPr lang="en-US" sz="2400" dirty="0">
              <a:ea typeface="Tahoma"/>
              <a:cs typeface="Tahoma"/>
            </a:endParaRPr>
          </a:p>
          <a:p>
            <a:pPr marL="457200" indent="-457200">
              <a:buAutoNum type="arabicPeriod"/>
            </a:pPr>
            <a:r>
              <a:rPr lang="en-US" sz="2400" dirty="0"/>
              <a:t>Which commissioning program is looking for technical managers that are progressively advanced within a broad technical field?</a:t>
            </a:r>
            <a:endParaRPr lang="en-US" sz="2400" dirty="0">
              <a:ea typeface="Tahoma"/>
              <a:cs typeface="Tahoma"/>
            </a:endParaRPr>
          </a:p>
          <a:p>
            <a:pPr marL="457200" indent="-457200">
              <a:buAutoNum type="arabicPeriod"/>
            </a:pPr>
            <a:r>
              <a:rPr lang="en-US" sz="2400" dirty="0"/>
              <a:t>Which commissioning program is looking for technical specialists that possess extensive experience and knowledge within a given occupational specialty?</a:t>
            </a:r>
            <a:endParaRPr lang="en-US" sz="2400" dirty="0">
              <a:ea typeface="Tahoma"/>
              <a:cs typeface="Tahoma"/>
            </a:endParaRPr>
          </a:p>
          <a:p>
            <a:endParaRPr lang="en-US" sz="2400" dirty="0"/>
          </a:p>
        </p:txBody>
      </p:sp>
    </p:spTree>
    <p:extLst>
      <p:ext uri="{BB962C8B-B14F-4D97-AF65-F5344CB8AC3E}">
        <p14:creationId xmlns:p14="http://schemas.microsoft.com/office/powerpoint/2010/main" val="1350466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231" y="129971"/>
            <a:ext cx="5630834" cy="1325563"/>
          </a:xfrm>
        </p:spPr>
        <p:txBody>
          <a:bodyPr/>
          <a:lstStyle/>
          <a:p>
            <a:r>
              <a:rPr lang="en-US" dirty="0"/>
              <a:t>Summary and Review</a:t>
            </a:r>
          </a:p>
        </p:txBody>
      </p:sp>
      <p:sp>
        <p:nvSpPr>
          <p:cNvPr id="3" name="Content Placeholder 2"/>
          <p:cNvSpPr>
            <a:spLocks noGrp="1"/>
          </p:cNvSpPr>
          <p:nvPr>
            <p:ph idx="1"/>
          </p:nvPr>
        </p:nvSpPr>
        <p:spPr>
          <a:xfrm>
            <a:off x="443298" y="1648039"/>
            <a:ext cx="7886700" cy="4353076"/>
          </a:xfrm>
        </p:spPr>
        <p:txBody>
          <a:bodyPr vert="horz" lIns="91440" tIns="45720" rIns="91440" bIns="45720" rtlCol="0" anchor="t">
            <a:normAutofit/>
          </a:bodyPr>
          <a:lstStyle/>
          <a:p>
            <a:r>
              <a:rPr lang="en-US" dirty="0"/>
              <a:t>In this lesson we discussed:</a:t>
            </a:r>
          </a:p>
          <a:p>
            <a:pPr lvl="1"/>
            <a:r>
              <a:rPr lang="en-US" dirty="0"/>
              <a:t>Basic qualification requirements needed to apply for </a:t>
            </a:r>
            <a:r>
              <a:rPr lang="en-US"/>
              <a:t>commissioning programs </a:t>
            </a:r>
            <a:endParaRPr lang="en-US">
              <a:ea typeface="Tahoma"/>
              <a:cs typeface="Tahoma"/>
            </a:endParaRPr>
          </a:p>
          <a:p>
            <a:pPr lvl="1"/>
            <a:endParaRPr lang="en-US" dirty="0"/>
          </a:p>
          <a:p>
            <a:pPr lvl="1"/>
            <a:r>
              <a:rPr lang="en-US" dirty="0"/>
              <a:t>Benefits of commissioning</a:t>
            </a:r>
          </a:p>
          <a:p>
            <a:pPr lvl="1"/>
            <a:endParaRPr lang="en-US" dirty="0"/>
          </a:p>
          <a:p>
            <a:pPr lvl="1"/>
            <a:r>
              <a:rPr lang="en-US" dirty="0"/>
              <a:t>Commissioning paths available</a:t>
            </a:r>
          </a:p>
          <a:p>
            <a:pPr lvl="1"/>
            <a:endParaRPr lang="en-US" dirty="0"/>
          </a:p>
          <a:p>
            <a:pPr lvl="1"/>
            <a:r>
              <a:rPr lang="en-US" dirty="0"/>
              <a:t>Application timelines and limitations</a:t>
            </a:r>
          </a:p>
          <a:p>
            <a:endParaRPr lang="en-US" dirty="0"/>
          </a:p>
        </p:txBody>
      </p:sp>
    </p:spTree>
    <p:extLst>
      <p:ext uri="{BB962C8B-B14F-4D97-AF65-F5344CB8AC3E}">
        <p14:creationId xmlns:p14="http://schemas.microsoft.com/office/powerpoint/2010/main" val="36919143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1977" y="322476"/>
            <a:ext cx="6313222" cy="1325563"/>
          </a:xfrm>
        </p:spPr>
        <p:txBody>
          <a:bodyPr/>
          <a:lstStyle/>
          <a:p>
            <a:r>
              <a:rPr lang="en-US" sz="4000" dirty="0"/>
              <a:t>Commissioning Programs</a:t>
            </a:r>
            <a:endParaRPr lang="en-US" sz="4000" dirty="0">
              <a:solidFill>
                <a:schemeClr val="accent3"/>
              </a:solidFill>
            </a:endParaRPr>
          </a:p>
        </p:txBody>
      </p:sp>
      <p:pic>
        <p:nvPicPr>
          <p:cNvPr id="4" name="Content Placeholder 3">
            <a:extLst>
              <a:ext uri="{FF2B5EF4-FFF2-40B4-BE49-F238E27FC236}">
                <a16:creationId xmlns:a16="http://schemas.microsoft.com/office/drawing/2014/main" id="{CB5BEC93-9DAD-44F1-9A9E-882D7D7EBAA8}"/>
              </a:ext>
            </a:extLst>
          </p:cNvPr>
          <p:cNvPicPr>
            <a:picLocks noGrp="1" noChangeAspect="1"/>
          </p:cNvPicPr>
          <p:nvPr>
            <p:ph idx="1"/>
          </p:nvPr>
        </p:nvPicPr>
        <p:blipFill>
          <a:blip r:embed="rId3"/>
          <a:stretch>
            <a:fillRect/>
          </a:stretch>
        </p:blipFill>
        <p:spPr>
          <a:xfrm>
            <a:off x="2572777" y="2577433"/>
            <a:ext cx="3535986" cy="1176630"/>
          </a:xfrm>
          <a:prstGeom prst="rect">
            <a:avLst/>
          </a:prstGeom>
        </p:spPr>
      </p:pic>
    </p:spTree>
    <p:extLst>
      <p:ext uri="{BB962C8B-B14F-4D97-AF65-F5344CB8AC3E}">
        <p14:creationId xmlns:p14="http://schemas.microsoft.com/office/powerpoint/2010/main" val="680004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3342" y="167571"/>
            <a:ext cx="5630834" cy="1325563"/>
          </a:xfrm>
        </p:spPr>
        <p:txBody>
          <a:bodyPr>
            <a:normAutofit/>
          </a:bodyPr>
          <a:lstStyle/>
          <a:p>
            <a:r>
              <a:rPr lang="en-US" dirty="0"/>
              <a:t>References</a:t>
            </a:r>
          </a:p>
        </p:txBody>
      </p:sp>
      <p:sp>
        <p:nvSpPr>
          <p:cNvPr id="3" name="Content Placeholder 2"/>
          <p:cNvSpPr>
            <a:spLocks noGrp="1"/>
          </p:cNvSpPr>
          <p:nvPr>
            <p:ph idx="1"/>
          </p:nvPr>
        </p:nvSpPr>
        <p:spPr>
          <a:xfrm>
            <a:off x="81023" y="1493134"/>
            <a:ext cx="8970379" cy="4838218"/>
          </a:xfrm>
        </p:spPr>
        <p:txBody>
          <a:bodyPr>
            <a:noAutofit/>
          </a:bodyPr>
          <a:lstStyle/>
          <a:p>
            <a:r>
              <a:rPr lang="en-US" sz="2000" dirty="0"/>
              <a:t>Enlisted to Officer Commissioning Programs Administrative Manual, OPNAVINST 1420.1 (Series)</a:t>
            </a:r>
          </a:p>
          <a:p>
            <a:r>
              <a:rPr lang="en-US" sz="2000" dirty="0"/>
              <a:t>Naval Military Personnel Manual (MILPERSMAN), NAVPERS 15560</a:t>
            </a:r>
          </a:p>
          <a:p>
            <a:r>
              <a:rPr lang="en-US" sz="2000" dirty="0"/>
              <a:t>Medical Enlisted Commissioning Programs, https://www.med.navy.mil/Naval-Medical-Leader-and-Professional-Development-Command/Professional-Development/Enlisted-Commissioning-Programs/-Medical-Enlisted-Commissioning-Programs-/</a:t>
            </a:r>
          </a:p>
          <a:p>
            <a:r>
              <a:rPr lang="en-US" sz="2000" dirty="0"/>
              <a:t>Officer Training Command, https://www.netc.navy.mil/Commands/Naval-Service-Training-Command/OTCN/OCS/</a:t>
            </a:r>
            <a:endParaRPr lang="en-US" sz="2000" strike="sngStrike" dirty="0">
              <a:solidFill>
                <a:srgbClr val="FF0000"/>
              </a:solidFill>
            </a:endParaRPr>
          </a:p>
          <a:p>
            <a:r>
              <a:rPr lang="en-US" sz="2000" dirty="0"/>
              <a:t>Seaman to Admiral-21 Program, https://www.netc.navy.mil/Commands/Naval-Service-Training-Command/STA-21/</a:t>
            </a:r>
            <a:endParaRPr lang="en-US" sz="2000" dirty="0">
              <a:solidFill>
                <a:srgbClr val="00B050"/>
              </a:solidFill>
            </a:endParaRPr>
          </a:p>
          <a:p>
            <a:r>
              <a:rPr lang="en-US" sz="2000" dirty="0"/>
              <a:t>United States Naval Academy, www.usna.edu/homepage.php</a:t>
            </a:r>
          </a:p>
        </p:txBody>
      </p:sp>
    </p:spTree>
    <p:extLst>
      <p:ext uri="{BB962C8B-B14F-4D97-AF65-F5344CB8AC3E}">
        <p14:creationId xmlns:p14="http://schemas.microsoft.com/office/powerpoint/2010/main" val="871650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3177" y="117939"/>
            <a:ext cx="6188117" cy="1325563"/>
          </a:xfrm>
        </p:spPr>
        <p:txBody>
          <a:bodyPr/>
          <a:lstStyle/>
          <a:p>
            <a:r>
              <a:rPr lang="en-US" dirty="0"/>
              <a:t>Commissioning Programs</a:t>
            </a:r>
          </a:p>
        </p:txBody>
      </p:sp>
      <p:sp>
        <p:nvSpPr>
          <p:cNvPr id="3" name="Content Placeholder 2"/>
          <p:cNvSpPr>
            <a:spLocks noGrp="1"/>
          </p:cNvSpPr>
          <p:nvPr>
            <p:ph idx="1"/>
          </p:nvPr>
        </p:nvSpPr>
        <p:spPr>
          <a:xfrm>
            <a:off x="153446" y="1520465"/>
            <a:ext cx="8752889" cy="5127762"/>
          </a:xfrm>
        </p:spPr>
        <p:txBody>
          <a:bodyPr vert="horz" lIns="91440" tIns="45720" rIns="91440" bIns="45720" rtlCol="0" anchor="t">
            <a:normAutofit fontScale="92500" lnSpcReduction="10000"/>
          </a:bodyPr>
          <a:lstStyle/>
          <a:p>
            <a:r>
              <a:rPr lang="en-US" sz="2400" dirty="0"/>
              <a:t>Purpose – to provide opportunities for enlisted personnel to obtain a commission.</a:t>
            </a:r>
            <a:endParaRPr lang="en-US" dirty="0">
              <a:ea typeface="Tahoma"/>
              <a:cs typeface="Tahoma"/>
            </a:endParaRPr>
          </a:p>
          <a:p>
            <a:pPr lvl="1"/>
            <a:r>
              <a:rPr lang="en-US" sz="2300" dirty="0"/>
              <a:t>Basic Requirements</a:t>
            </a:r>
          </a:p>
          <a:p>
            <a:pPr lvl="2"/>
            <a:r>
              <a:rPr lang="en-US" sz="2100" dirty="0"/>
              <a:t>Must be a US Citizen (no waivers)</a:t>
            </a:r>
          </a:p>
          <a:p>
            <a:pPr lvl="2"/>
            <a:r>
              <a:rPr lang="en-US" sz="2100" dirty="0"/>
              <a:t>Must be physically qualified</a:t>
            </a:r>
            <a:r>
              <a:rPr lang="en-US" dirty="0"/>
              <a:t> (normal vision, color and depth perception)</a:t>
            </a:r>
            <a:endParaRPr lang="en-US" sz="2100" dirty="0"/>
          </a:p>
          <a:p>
            <a:pPr lvl="2"/>
            <a:r>
              <a:rPr lang="en-US" sz="2100" dirty="0"/>
              <a:t>Must meet age requirement </a:t>
            </a:r>
            <a:r>
              <a:rPr lang="en-US" dirty="0"/>
              <a:t>(varies by designator and program)</a:t>
            </a:r>
          </a:p>
          <a:p>
            <a:pPr lvl="2"/>
            <a:r>
              <a:rPr lang="en-US" dirty="0"/>
              <a:t>Recommended by CO</a:t>
            </a:r>
          </a:p>
          <a:p>
            <a:pPr lvl="2"/>
            <a:r>
              <a:rPr lang="en-US" dirty="0"/>
              <a:t>Good Moral Character</a:t>
            </a:r>
          </a:p>
          <a:p>
            <a:pPr lvl="2"/>
            <a:r>
              <a:rPr lang="en-US" dirty="0"/>
              <a:t>No NJP’s within the last 36 months</a:t>
            </a:r>
          </a:p>
          <a:p>
            <a:pPr lvl="2"/>
            <a:r>
              <a:rPr lang="en-US" dirty="0"/>
              <a:t>Have a Security Clearance</a:t>
            </a:r>
          </a:p>
          <a:p>
            <a:pPr lvl="2"/>
            <a:r>
              <a:rPr lang="en-US" sz="2100" dirty="0"/>
              <a:t>Meet testing requirements (varies by program)</a:t>
            </a:r>
          </a:p>
          <a:p>
            <a:pPr lvl="3"/>
            <a:r>
              <a:rPr lang="en-US" sz="1900" dirty="0"/>
              <a:t>OCS- </a:t>
            </a:r>
            <a:r>
              <a:rPr lang="en-US" dirty="0"/>
              <a:t>Officer Aptitude Rating (OAR)</a:t>
            </a:r>
            <a:endParaRPr lang="en-US" sz="1900" dirty="0"/>
          </a:p>
          <a:p>
            <a:pPr lvl="3"/>
            <a:r>
              <a:rPr lang="en-US" sz="1900" dirty="0"/>
              <a:t>A</a:t>
            </a:r>
            <a:r>
              <a:rPr lang="en-US" dirty="0"/>
              <a:t>OCS- Aviation Selection Test Battery (ASTB)</a:t>
            </a:r>
          </a:p>
          <a:p>
            <a:pPr lvl="3"/>
            <a:r>
              <a:rPr lang="en-US" dirty="0"/>
              <a:t>Math/Verbal (MVT)</a:t>
            </a:r>
          </a:p>
          <a:p>
            <a:pPr lvl="3"/>
            <a:r>
              <a:rPr lang="en-US" dirty="0"/>
              <a:t>Mechanical Comprehension Test (MCT)</a:t>
            </a:r>
          </a:p>
          <a:p>
            <a:pPr lvl="3"/>
            <a:r>
              <a:rPr lang="en-US" dirty="0"/>
              <a:t>USNA, STA-21, MECP- SAT/ACT</a:t>
            </a:r>
            <a:endParaRPr lang="en-US" dirty="0">
              <a:ea typeface="Tahoma"/>
              <a:cs typeface="Tahoma"/>
            </a:endParaRPr>
          </a:p>
          <a:p>
            <a:pPr lvl="3"/>
            <a:endParaRPr lang="en-US" sz="1900"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043423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29FA5-879F-41D9-83E4-B295348B2E11}"/>
              </a:ext>
            </a:extLst>
          </p:cNvPr>
          <p:cNvSpPr>
            <a:spLocks noGrp="1"/>
          </p:cNvSpPr>
          <p:nvPr>
            <p:ph type="title"/>
          </p:nvPr>
        </p:nvSpPr>
        <p:spPr>
          <a:xfrm>
            <a:off x="443298" y="0"/>
            <a:ext cx="7315200" cy="1325563"/>
          </a:xfrm>
        </p:spPr>
        <p:txBody>
          <a:bodyPr>
            <a:normAutofit/>
          </a:bodyPr>
          <a:lstStyle/>
          <a:p>
            <a:r>
              <a:rPr lang="en-US" sz="3600" dirty="0"/>
              <a:t>Commissioning Program (</a:t>
            </a:r>
            <a:r>
              <a:rPr lang="en-US" sz="3600" dirty="0" err="1"/>
              <a:t>cont</a:t>
            </a:r>
            <a:r>
              <a:rPr lang="en-US" sz="3600" dirty="0"/>
              <a:t>)</a:t>
            </a:r>
            <a:endParaRPr lang="en-US" sz="3600" dirty="0">
              <a:ea typeface="Tahoma"/>
              <a:cs typeface="Tahoma"/>
            </a:endParaRPr>
          </a:p>
        </p:txBody>
      </p:sp>
      <p:sp>
        <p:nvSpPr>
          <p:cNvPr id="3" name="Content Placeholder 2">
            <a:extLst>
              <a:ext uri="{FF2B5EF4-FFF2-40B4-BE49-F238E27FC236}">
                <a16:creationId xmlns:a16="http://schemas.microsoft.com/office/drawing/2014/main" id="{03ECDCFD-9D85-46E9-8142-74E7376FD98A}"/>
              </a:ext>
            </a:extLst>
          </p:cNvPr>
          <p:cNvSpPr>
            <a:spLocks noGrp="1"/>
          </p:cNvSpPr>
          <p:nvPr>
            <p:ph idx="1"/>
          </p:nvPr>
        </p:nvSpPr>
        <p:spPr>
          <a:xfrm>
            <a:off x="443298" y="1400536"/>
            <a:ext cx="7886700" cy="5116010"/>
          </a:xfrm>
        </p:spPr>
        <p:txBody>
          <a:bodyPr vert="horz" lIns="91440" tIns="45720" rIns="91440" bIns="45720" rtlCol="0" anchor="t">
            <a:normAutofit fontScale="92500" lnSpcReduction="10000"/>
          </a:bodyPr>
          <a:lstStyle/>
          <a:p>
            <a:pPr>
              <a:spcBef>
                <a:spcPts val="600"/>
              </a:spcBef>
            </a:pPr>
            <a:r>
              <a:rPr lang="en-US" sz="2400" dirty="0"/>
              <a:t>Commissioning programs that </a:t>
            </a:r>
            <a:r>
              <a:rPr lang="en-US" sz="2400" u="sng" dirty="0"/>
              <a:t>PROVIDE</a:t>
            </a:r>
            <a:r>
              <a:rPr lang="en-US" sz="2400" dirty="0"/>
              <a:t> a degree:</a:t>
            </a:r>
          </a:p>
          <a:p>
            <a:pPr lvl="1">
              <a:spcBef>
                <a:spcPts val="600"/>
              </a:spcBef>
            </a:pPr>
            <a:r>
              <a:rPr lang="en-US" sz="2000" dirty="0"/>
              <a:t>STA-21</a:t>
            </a:r>
          </a:p>
          <a:p>
            <a:pPr lvl="1">
              <a:spcBef>
                <a:spcPts val="600"/>
              </a:spcBef>
            </a:pPr>
            <a:r>
              <a:rPr lang="en-US" sz="2000" dirty="0"/>
              <a:t>USNA</a:t>
            </a:r>
          </a:p>
          <a:p>
            <a:pPr lvl="1">
              <a:spcBef>
                <a:spcPts val="600"/>
              </a:spcBef>
            </a:pPr>
            <a:r>
              <a:rPr lang="en-US" sz="2000" dirty="0"/>
              <a:t>MECP</a:t>
            </a:r>
          </a:p>
          <a:p>
            <a:pPr lvl="1">
              <a:spcBef>
                <a:spcPts val="600"/>
              </a:spcBef>
            </a:pPr>
            <a:r>
              <a:rPr lang="en-US" sz="2000" dirty="0"/>
              <a:t>MSC-IPP (requires degree AND provides higher degree)</a:t>
            </a:r>
          </a:p>
          <a:p>
            <a:pPr lvl="1">
              <a:spcBef>
                <a:spcPts val="600"/>
              </a:spcBef>
            </a:pPr>
            <a:r>
              <a:rPr lang="en-US" sz="2000" dirty="0"/>
              <a:t>JAG-ISPP (requires degree AND provides higher degree)</a:t>
            </a:r>
          </a:p>
          <a:p>
            <a:pPr lvl="1">
              <a:spcBef>
                <a:spcPts val="600"/>
              </a:spcBef>
            </a:pPr>
            <a:endParaRPr lang="en-US" sz="2000" dirty="0"/>
          </a:p>
          <a:p>
            <a:pPr marL="228600" marR="0" lvl="0" indent="-228600" algn="l" defTabSz="914400" rtl="0" eaLnBrk="1" fontAlgn="auto" latinLnBrk="0" hangingPunct="1">
              <a:lnSpc>
                <a:spcPct val="90000"/>
              </a:lnSpc>
              <a:spcBef>
                <a:spcPts val="600"/>
              </a:spcBef>
              <a:spcAft>
                <a:spcPts val="0"/>
              </a:spcAft>
              <a:buClrTx/>
              <a:buSzTx/>
              <a:buFont typeface="Wingdings" panose="05000000000000000000" pitchFamily="2" charset="2"/>
              <a:buChar char="§"/>
              <a:tabLst/>
              <a:defRPr/>
            </a:pPr>
            <a:r>
              <a:rPr kumimoji="0" lang="en-US" sz="2400" b="0" i="0" u="none" strike="noStrike" kern="1200" cap="none" spc="0" normalizeH="0" baseline="0" noProof="0" dirty="0">
                <a:ln>
                  <a:noFill/>
                </a:ln>
                <a:solidFill>
                  <a:srgbClr val="FFFEF9"/>
                </a:solidFill>
                <a:effectLst/>
                <a:uLnTx/>
                <a:uFillTx/>
                <a:cs typeface="Segoe UI" panose="020B0502040204020203" pitchFamily="34" charset="0"/>
              </a:rPr>
              <a:t>Commissioning programs that </a:t>
            </a:r>
            <a:r>
              <a:rPr kumimoji="0" lang="en-US" sz="2400" b="0" i="0" u="sng" strike="noStrike" kern="1200" cap="none" spc="0" normalizeH="0" baseline="0" noProof="0" dirty="0">
                <a:ln>
                  <a:noFill/>
                </a:ln>
                <a:solidFill>
                  <a:srgbClr val="FFFEF9"/>
                </a:solidFill>
                <a:effectLst/>
                <a:uLnTx/>
                <a:uFillTx/>
                <a:cs typeface="Segoe UI" panose="020B0502040204020203" pitchFamily="34" charset="0"/>
              </a:rPr>
              <a:t>REQUIRE</a:t>
            </a:r>
            <a:r>
              <a:rPr kumimoji="0" lang="en-US" sz="2400" b="0" i="0" u="none" strike="noStrike" kern="1200" cap="none" spc="0" normalizeH="0" baseline="0" noProof="0" dirty="0">
                <a:ln>
                  <a:noFill/>
                </a:ln>
                <a:solidFill>
                  <a:srgbClr val="FFFEF9"/>
                </a:solidFill>
                <a:effectLst/>
                <a:uLnTx/>
                <a:uFillTx/>
                <a:cs typeface="Segoe UI" panose="020B0502040204020203" pitchFamily="34" charset="0"/>
              </a:rPr>
              <a:t> a degree:</a:t>
            </a:r>
          </a:p>
          <a:p>
            <a:pPr lvl="1">
              <a:spcBef>
                <a:spcPts val="600"/>
              </a:spcBef>
              <a:defRPr/>
            </a:pPr>
            <a:r>
              <a:rPr lang="en-US" sz="2000" dirty="0">
                <a:solidFill>
                  <a:srgbClr val="FFFEF9"/>
                </a:solidFill>
              </a:rPr>
              <a:t>OCS</a:t>
            </a:r>
          </a:p>
          <a:p>
            <a:pPr lvl="1">
              <a:spcBef>
                <a:spcPts val="600"/>
              </a:spcBef>
              <a:defRPr/>
            </a:pPr>
            <a:r>
              <a:rPr kumimoji="0" lang="en-US" sz="2000" b="0" i="0" u="none" strike="noStrike" kern="1200" cap="none" spc="0" normalizeH="0" baseline="0" noProof="0" dirty="0">
                <a:ln>
                  <a:noFill/>
                </a:ln>
                <a:solidFill>
                  <a:srgbClr val="FFFEF9"/>
                </a:solidFill>
                <a:effectLst/>
                <a:uLnTx/>
                <a:uFillTx/>
                <a:cs typeface="Segoe UI" panose="020B0502040204020203" pitchFamily="34" charset="0"/>
              </a:rPr>
              <a:t>MSC-IPP</a:t>
            </a:r>
          </a:p>
          <a:p>
            <a:pPr lvl="1">
              <a:spcBef>
                <a:spcPts val="600"/>
              </a:spcBef>
              <a:defRPr/>
            </a:pPr>
            <a:r>
              <a:rPr lang="en-US" sz="2000" dirty="0">
                <a:solidFill>
                  <a:srgbClr val="FFFEF9"/>
                </a:solidFill>
                <a:cs typeface="Segoe UI" panose="020B0502040204020203" pitchFamily="34" charset="0"/>
              </a:rPr>
              <a:t>HR-ISPP</a:t>
            </a:r>
          </a:p>
          <a:p>
            <a:pPr lvl="1">
              <a:spcBef>
                <a:spcPts val="600"/>
              </a:spcBef>
              <a:defRPr/>
            </a:pPr>
            <a:r>
              <a:rPr kumimoji="0" lang="en-US" sz="2000" b="0" i="0" u="none" strike="noStrike" kern="1200" cap="none" spc="0" normalizeH="0" baseline="0" noProof="0" dirty="0">
                <a:ln>
                  <a:noFill/>
                </a:ln>
                <a:solidFill>
                  <a:srgbClr val="FFFEF9"/>
                </a:solidFill>
                <a:effectLst/>
                <a:uLnTx/>
                <a:uFillTx/>
                <a:cs typeface="Segoe UI" panose="020B0502040204020203" pitchFamily="34" charset="0"/>
              </a:rPr>
              <a:t>OCS AVP </a:t>
            </a:r>
          </a:p>
          <a:p>
            <a:pPr lvl="1">
              <a:spcBef>
                <a:spcPts val="600"/>
              </a:spcBef>
              <a:defRPr/>
            </a:pPr>
            <a:endParaRPr kumimoji="0" lang="en-US" sz="2000" b="0" i="0" u="none" strike="noStrike" kern="1200" cap="none" spc="0" normalizeH="0" baseline="0" noProof="0" dirty="0">
              <a:ln>
                <a:noFill/>
              </a:ln>
              <a:solidFill>
                <a:srgbClr val="FFFEF9"/>
              </a:solidFill>
              <a:effectLst/>
              <a:uLnTx/>
              <a:uFillTx/>
              <a:cs typeface="Segoe UI" panose="020B0502040204020203" pitchFamily="34" charset="0"/>
            </a:endParaRPr>
          </a:p>
          <a:p>
            <a:pPr marL="228600" marR="0" lvl="0" indent="-228600" algn="l" defTabSz="914400" rtl="0" eaLnBrk="1" fontAlgn="auto" latinLnBrk="0" hangingPunct="1">
              <a:lnSpc>
                <a:spcPct val="90000"/>
              </a:lnSpc>
              <a:spcBef>
                <a:spcPts val="600"/>
              </a:spcBef>
              <a:spcAft>
                <a:spcPts val="0"/>
              </a:spcAft>
              <a:buClrTx/>
              <a:buSzTx/>
              <a:buFont typeface="Wingdings" panose="05000000000000000000" pitchFamily="2" charset="2"/>
              <a:buChar char="§"/>
              <a:tabLst/>
              <a:defRPr/>
            </a:pPr>
            <a:r>
              <a:rPr kumimoji="0" lang="en-US" sz="2400" b="0" i="0" u="none" strike="noStrike" kern="1200" cap="none" spc="0" normalizeH="0" baseline="0" noProof="0" dirty="0">
                <a:ln>
                  <a:noFill/>
                </a:ln>
                <a:solidFill>
                  <a:srgbClr val="FFFEF9"/>
                </a:solidFill>
                <a:effectLst/>
                <a:uLnTx/>
                <a:uFillTx/>
                <a:cs typeface="Segoe UI" panose="020B0502040204020203" pitchFamily="34" charset="0"/>
              </a:rPr>
              <a:t>Commissioning programs that </a:t>
            </a:r>
            <a:r>
              <a:rPr kumimoji="0" lang="en-US" sz="2400" b="0" i="0" u="sng" strike="noStrike" kern="1200" cap="none" spc="0" normalizeH="0" baseline="0" noProof="0" dirty="0">
                <a:ln>
                  <a:noFill/>
                </a:ln>
                <a:solidFill>
                  <a:srgbClr val="FFFEF9"/>
                </a:solidFill>
                <a:effectLst/>
                <a:uLnTx/>
                <a:uFillTx/>
                <a:cs typeface="Segoe UI" panose="020B0502040204020203" pitchFamily="34" charset="0"/>
              </a:rPr>
              <a:t>DO NOT REQUIRE</a:t>
            </a:r>
            <a:r>
              <a:rPr kumimoji="0" lang="en-US" sz="2400" b="0" i="0" strike="noStrike" kern="1200" cap="none" spc="0" normalizeH="0" baseline="0" noProof="0" dirty="0">
                <a:ln>
                  <a:noFill/>
                </a:ln>
                <a:solidFill>
                  <a:srgbClr val="FFFEF9"/>
                </a:solidFill>
                <a:effectLst/>
                <a:uLnTx/>
                <a:uFillTx/>
                <a:cs typeface="Segoe UI" panose="020B0502040204020203" pitchFamily="34" charset="0"/>
              </a:rPr>
              <a:t> a degree</a:t>
            </a:r>
            <a:r>
              <a:rPr kumimoji="0" lang="en-US" sz="2400" b="0" i="0" u="none" strike="noStrike" kern="1200" cap="none" spc="0" normalizeH="0" baseline="0" noProof="0" dirty="0">
                <a:ln>
                  <a:noFill/>
                </a:ln>
                <a:solidFill>
                  <a:srgbClr val="FFFEF9"/>
                </a:solidFill>
                <a:effectLst/>
                <a:uLnTx/>
                <a:uFillTx/>
                <a:cs typeface="Segoe UI" panose="020B0502040204020203" pitchFamily="34" charset="0"/>
              </a:rPr>
              <a:t>:</a:t>
            </a:r>
          </a:p>
          <a:p>
            <a:pPr lvl="1">
              <a:spcBef>
                <a:spcPts val="600"/>
              </a:spcBef>
              <a:defRPr/>
            </a:pPr>
            <a:r>
              <a:rPr lang="en-US" sz="2000" dirty="0">
                <a:solidFill>
                  <a:srgbClr val="FFFEF9"/>
                </a:solidFill>
              </a:rPr>
              <a:t>CWO </a:t>
            </a:r>
            <a:endParaRPr lang="en-US" sz="2000" dirty="0">
              <a:solidFill>
                <a:srgbClr val="FFFEF9"/>
              </a:solidFill>
              <a:ea typeface="Tahoma"/>
              <a:cs typeface="Tahoma"/>
            </a:endParaRPr>
          </a:p>
          <a:p>
            <a:pPr lvl="1">
              <a:spcBef>
                <a:spcPts val="600"/>
              </a:spcBef>
              <a:defRPr/>
            </a:pPr>
            <a:r>
              <a:rPr kumimoji="0" lang="en-US" sz="2000" b="0" i="0" u="none" strike="noStrike" kern="1200" cap="none" spc="0" normalizeH="0" baseline="0" noProof="0" dirty="0">
                <a:ln>
                  <a:noFill/>
                </a:ln>
                <a:solidFill>
                  <a:srgbClr val="FFFEF9"/>
                </a:solidFill>
                <a:effectLst/>
                <a:uLnTx/>
                <a:uFillTx/>
                <a:cs typeface="Segoe UI" panose="020B0502040204020203" pitchFamily="34" charset="0"/>
              </a:rPr>
              <a:t>LDO</a:t>
            </a:r>
          </a:p>
          <a:p>
            <a:pPr marL="457200" lvl="1" indent="0">
              <a:spcBef>
                <a:spcPts val="1000"/>
              </a:spcBef>
              <a:buNone/>
              <a:defRPr/>
            </a:pPr>
            <a:endParaRPr kumimoji="0" lang="en-US" sz="2000" b="0" i="0" u="none" strike="noStrike" kern="1200" cap="none" spc="0" normalizeH="0" baseline="0" noProof="0" dirty="0">
              <a:ln>
                <a:noFill/>
              </a:ln>
              <a:solidFill>
                <a:srgbClr val="FFFEF9"/>
              </a:solidFill>
              <a:effectLst/>
              <a:uLnTx/>
              <a:uFillTx/>
              <a:cs typeface="Segoe UI" panose="020B0502040204020203" pitchFamily="34" charset="0"/>
            </a:endParaRPr>
          </a:p>
          <a:p>
            <a:pPr marL="457200" lvl="1" indent="0">
              <a:buNone/>
            </a:pPr>
            <a:endParaRPr lang="en-US" sz="2400" dirty="0"/>
          </a:p>
        </p:txBody>
      </p:sp>
    </p:spTree>
    <p:extLst>
      <p:ext uri="{BB962C8B-B14F-4D97-AF65-F5344CB8AC3E}">
        <p14:creationId xmlns:p14="http://schemas.microsoft.com/office/powerpoint/2010/main" val="2720286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153" y="206730"/>
            <a:ext cx="7465807" cy="1325563"/>
          </a:xfrm>
        </p:spPr>
        <p:txBody>
          <a:bodyPr/>
          <a:lstStyle/>
          <a:p>
            <a:r>
              <a:rPr lang="en-US" sz="3600" dirty="0"/>
              <a:t>Seaman to Admiral (STA-21) </a:t>
            </a:r>
            <a:br>
              <a:rPr lang="en-US" sz="3600" dirty="0"/>
            </a:br>
            <a:r>
              <a:rPr lang="en-US" sz="3600" dirty="0"/>
              <a:t>Overview</a:t>
            </a:r>
            <a:endParaRPr lang="en-US" sz="3600" dirty="0">
              <a:ea typeface="Tahoma"/>
              <a:cs typeface="Tahoma"/>
            </a:endParaRPr>
          </a:p>
        </p:txBody>
      </p:sp>
      <p:sp>
        <p:nvSpPr>
          <p:cNvPr id="3" name="Content Placeholder 2"/>
          <p:cNvSpPr>
            <a:spLocks noGrp="1"/>
          </p:cNvSpPr>
          <p:nvPr>
            <p:ph idx="1"/>
          </p:nvPr>
        </p:nvSpPr>
        <p:spPr>
          <a:xfrm>
            <a:off x="443298" y="1651000"/>
            <a:ext cx="8191416" cy="4350115"/>
          </a:xfrm>
        </p:spPr>
        <p:txBody>
          <a:bodyPr>
            <a:normAutofit lnSpcReduction="10000"/>
          </a:bodyPr>
          <a:lstStyle/>
          <a:p>
            <a:r>
              <a:rPr lang="en-US" sz="2400" dirty="0"/>
              <a:t>Provides opportunity for enlisted Sailors to complete baccalaureate degree and commission as an officer.</a:t>
            </a:r>
          </a:p>
          <a:p>
            <a:endParaRPr lang="en-US" sz="2400" dirty="0"/>
          </a:p>
          <a:p>
            <a:r>
              <a:rPr lang="en-US" sz="2400" dirty="0"/>
              <a:t>Allows Sailors to apply for core program, target group option, or both (core offers more flexibility in major and schools).</a:t>
            </a:r>
          </a:p>
          <a:p>
            <a:endParaRPr lang="en-US" sz="2400" dirty="0"/>
          </a:p>
          <a:p>
            <a:r>
              <a:rPr lang="en-US" sz="2400" dirty="0"/>
              <a:t>Core program Sailors will:</a:t>
            </a:r>
          </a:p>
          <a:p>
            <a:pPr lvl="1"/>
            <a:r>
              <a:rPr lang="en-US" sz="2000" dirty="0"/>
              <a:t>Be assigned an Unrestricted line (URL) Navy officer designator upon commissioning</a:t>
            </a:r>
          </a:p>
          <a:p>
            <a:pPr lvl="1"/>
            <a:r>
              <a:rPr lang="en-US" sz="2000" dirty="0"/>
              <a:t>Request URL designator in final year of study and will be selected based off of officer community goals</a:t>
            </a:r>
          </a:p>
          <a:p>
            <a:pPr lvl="1"/>
            <a:endParaRPr lang="en-US" sz="2000" dirty="0"/>
          </a:p>
        </p:txBody>
      </p:sp>
    </p:spTree>
    <p:extLst>
      <p:ext uri="{BB962C8B-B14F-4D97-AF65-F5344CB8AC3E}">
        <p14:creationId xmlns:p14="http://schemas.microsoft.com/office/powerpoint/2010/main" val="3119561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247" y="80004"/>
            <a:ext cx="7032244" cy="1325563"/>
          </a:xfrm>
        </p:spPr>
        <p:txBody>
          <a:bodyPr>
            <a:normAutofit/>
          </a:bodyPr>
          <a:lstStyle/>
          <a:p>
            <a:r>
              <a:rPr lang="en-US" sz="3600" dirty="0"/>
              <a:t>STA-21 Target Group Options</a:t>
            </a:r>
          </a:p>
        </p:txBody>
      </p:sp>
      <p:sp>
        <p:nvSpPr>
          <p:cNvPr id="3" name="Content Placeholder 2"/>
          <p:cNvSpPr>
            <a:spLocks noGrp="1"/>
          </p:cNvSpPr>
          <p:nvPr>
            <p:ph idx="1"/>
          </p:nvPr>
        </p:nvSpPr>
        <p:spPr>
          <a:xfrm>
            <a:off x="537049" y="1626099"/>
            <a:ext cx="8341851" cy="3935095"/>
          </a:xfrm>
        </p:spPr>
        <p:txBody>
          <a:bodyPr numCol="2"/>
          <a:lstStyle/>
          <a:p>
            <a:r>
              <a:rPr lang="en-US" sz="2400" dirty="0"/>
              <a:t>Civil Engineer Corps	  </a:t>
            </a:r>
          </a:p>
          <a:p>
            <a:r>
              <a:rPr lang="en-US" sz="2400" dirty="0"/>
              <a:t>Pilot </a:t>
            </a:r>
          </a:p>
          <a:p>
            <a:r>
              <a:rPr lang="en-US" sz="2400" dirty="0"/>
              <a:t>Naval Flight Officer</a:t>
            </a:r>
          </a:p>
          <a:p>
            <a:r>
              <a:rPr lang="en-US" sz="2400" dirty="0"/>
              <a:t>Nurse Corps</a:t>
            </a:r>
          </a:p>
          <a:p>
            <a:r>
              <a:rPr lang="en-US" sz="2400" dirty="0"/>
              <a:t>Special Warfare</a:t>
            </a:r>
          </a:p>
          <a:p>
            <a:r>
              <a:rPr lang="en-US" sz="2400" dirty="0"/>
              <a:t>Supply Corps</a:t>
            </a:r>
          </a:p>
          <a:p>
            <a:r>
              <a:rPr lang="en-US" sz="2400" dirty="0"/>
              <a:t>Intel</a:t>
            </a:r>
          </a:p>
          <a:p>
            <a:r>
              <a:rPr lang="en-US" sz="2400" dirty="0"/>
              <a:t>Information Warfare</a:t>
            </a:r>
          </a:p>
          <a:p>
            <a:r>
              <a:rPr lang="en-US" sz="2400" dirty="0"/>
              <a:t>Medical Corps </a:t>
            </a:r>
          </a:p>
          <a:p>
            <a:r>
              <a:rPr lang="en-US" sz="2400" dirty="0"/>
              <a:t>Surface Warfare officer</a:t>
            </a:r>
          </a:p>
          <a:p>
            <a:r>
              <a:rPr lang="en-US" sz="2400" dirty="0"/>
              <a:t>Human Resources</a:t>
            </a:r>
          </a:p>
          <a:p>
            <a:r>
              <a:rPr lang="en-US" sz="2400" dirty="0"/>
              <a:t>Nuclear</a:t>
            </a:r>
          </a:p>
          <a:p>
            <a:r>
              <a:rPr lang="en-US" sz="2400" dirty="0"/>
              <a:t>Oceanography</a:t>
            </a:r>
          </a:p>
          <a:p>
            <a:r>
              <a:rPr lang="en-US" sz="2400" dirty="0"/>
              <a:t>Explosive Ordinance Disposal</a:t>
            </a:r>
          </a:p>
        </p:txBody>
      </p:sp>
      <p:sp>
        <p:nvSpPr>
          <p:cNvPr id="4" name="TextBox 3">
            <a:extLst>
              <a:ext uri="{FF2B5EF4-FFF2-40B4-BE49-F238E27FC236}">
                <a16:creationId xmlns:a16="http://schemas.microsoft.com/office/drawing/2014/main" id="{A26DD52D-7CFC-3909-8F32-C30CA812EE8A}"/>
              </a:ext>
            </a:extLst>
          </p:cNvPr>
          <p:cNvSpPr txBox="1"/>
          <p:nvPr/>
        </p:nvSpPr>
        <p:spPr>
          <a:xfrm>
            <a:off x="927252" y="5561194"/>
            <a:ext cx="7289496" cy="369332"/>
          </a:xfrm>
          <a:prstGeom prst="rect">
            <a:avLst/>
          </a:prstGeom>
          <a:noFill/>
        </p:spPr>
        <p:txBody>
          <a:bodyPr wrap="none" rtlCol="0">
            <a:spAutoFit/>
          </a:bodyPr>
          <a:lstStyle/>
          <a:p>
            <a:r>
              <a:rPr lang="en-US" dirty="0"/>
              <a:t>Check the most recent NAVADMIN for program openings and closures.</a:t>
            </a:r>
          </a:p>
        </p:txBody>
      </p:sp>
    </p:spTree>
    <p:extLst>
      <p:ext uri="{BB962C8B-B14F-4D97-AF65-F5344CB8AC3E}">
        <p14:creationId xmlns:p14="http://schemas.microsoft.com/office/powerpoint/2010/main" val="1438531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7687" y="0"/>
            <a:ext cx="5630834" cy="1325563"/>
          </a:xfrm>
        </p:spPr>
        <p:txBody>
          <a:bodyPr/>
          <a:lstStyle/>
          <a:p>
            <a:r>
              <a:rPr lang="en-US" sz="3600" dirty="0"/>
              <a:t>STA-21 Participants</a:t>
            </a:r>
            <a:r>
              <a:rPr lang="en-US" dirty="0"/>
              <a:t> </a:t>
            </a:r>
          </a:p>
        </p:txBody>
      </p:sp>
      <p:sp>
        <p:nvSpPr>
          <p:cNvPr id="3" name="Content Placeholder 2"/>
          <p:cNvSpPr>
            <a:spLocks noGrp="1"/>
          </p:cNvSpPr>
          <p:nvPr>
            <p:ph idx="1"/>
          </p:nvPr>
        </p:nvSpPr>
        <p:spPr>
          <a:xfrm>
            <a:off x="277793" y="1320800"/>
            <a:ext cx="8310622" cy="4987403"/>
          </a:xfrm>
        </p:spPr>
        <p:txBody>
          <a:bodyPr vert="horz" lIns="91440" tIns="45720" rIns="91440" bIns="45720" rtlCol="0" anchor="t">
            <a:normAutofit fontScale="92500" lnSpcReduction="10000"/>
          </a:bodyPr>
          <a:lstStyle/>
          <a:p>
            <a:r>
              <a:rPr lang="en-US" sz="2400" dirty="0"/>
              <a:t>STA-21 participants WILL:</a:t>
            </a:r>
          </a:p>
          <a:p>
            <a:pPr marL="685800" marR="0" lvl="1" indent="-228600" algn="l" defTabSz="914400" rtl="0" eaLnBrk="1" fontAlgn="auto" latinLnBrk="0" hangingPunct="1">
              <a:lnSpc>
                <a:spcPct val="90000"/>
              </a:lnSpc>
              <a:spcBef>
                <a:spcPts val="500"/>
              </a:spcBef>
              <a:spcAft>
                <a:spcPts val="0"/>
              </a:spcAft>
              <a:buClrTx/>
              <a:buSzTx/>
              <a:buFont typeface="Wingdings" panose="05000000000000000000" pitchFamily="2" charset="2"/>
              <a:buChar char="§"/>
              <a:tabLst/>
              <a:defRPr/>
            </a:pPr>
            <a:r>
              <a:rPr kumimoji="0" lang="en-US" sz="2200" b="0" i="0" u="none" strike="noStrike" kern="1200" cap="none" spc="0" normalizeH="0" baseline="0" noProof="0" dirty="0">
                <a:ln>
                  <a:noFill/>
                </a:ln>
                <a:solidFill>
                  <a:srgbClr val="FFFEF9"/>
                </a:solidFill>
                <a:effectLst/>
                <a:uLnTx/>
                <a:uFillTx/>
                <a:latin typeface="Segoe UI" panose="020B0502040204020203" pitchFamily="34" charset="0"/>
                <a:cs typeface="Segoe UI" panose="020B0502040204020203" pitchFamily="34" charset="0"/>
              </a:rPr>
              <a:t>Receive full pay, allowances, and benefits</a:t>
            </a:r>
          </a:p>
          <a:p>
            <a:pPr lvl="1"/>
            <a:r>
              <a:rPr lang="en-US" sz="2200" dirty="0"/>
              <a:t>Be eligible for enlisted advancement</a:t>
            </a:r>
          </a:p>
          <a:p>
            <a:pPr lvl="1"/>
            <a:r>
              <a:rPr lang="en-US" sz="2200" dirty="0"/>
              <a:t>Receive up to</a:t>
            </a:r>
            <a:r>
              <a:rPr lang="en-US" sz="2200" dirty="0">
                <a:solidFill>
                  <a:srgbClr val="FFFEF9"/>
                </a:solidFill>
              </a:rPr>
              <a:t> </a:t>
            </a:r>
            <a:r>
              <a:rPr kumimoji="0" lang="en-US" sz="2200" b="0" i="0" u="none" strike="noStrike" kern="1200" cap="none" spc="0" normalizeH="0" baseline="0" noProof="0" dirty="0">
                <a:ln>
                  <a:noFill/>
                </a:ln>
                <a:solidFill>
                  <a:srgbClr val="FFFEF9"/>
                </a:solidFill>
                <a:effectLst/>
                <a:uLnTx/>
                <a:uFillTx/>
                <a:latin typeface="Segoe UI" panose="020B0502040204020203" pitchFamily="34" charset="0"/>
                <a:cs typeface="Segoe UI" panose="020B0502040204020203" pitchFamily="34" charset="0"/>
              </a:rPr>
              <a:t>$10,000 per academic year to help pay for college expenses (tuition, books, fees)</a:t>
            </a:r>
            <a:endParaRPr lang="en-US" sz="2200" dirty="0"/>
          </a:p>
          <a:p>
            <a:pPr lvl="1"/>
            <a:r>
              <a:rPr lang="en-US" sz="2200" dirty="0"/>
              <a:t>Participate in tailored preparatory program </a:t>
            </a:r>
          </a:p>
          <a:p>
            <a:pPr lvl="1"/>
            <a:r>
              <a:rPr lang="en-US" sz="2200" dirty="0"/>
              <a:t>Attend school year-round</a:t>
            </a:r>
          </a:p>
          <a:p>
            <a:pPr lvl="1">
              <a:defRPr/>
            </a:pPr>
            <a:endParaRPr lang="en-US" dirty="0">
              <a:solidFill>
                <a:srgbClr val="FFFEF9"/>
              </a:solidFill>
              <a:latin typeface="Tahoma"/>
              <a:ea typeface="Tahoma"/>
              <a:cs typeface="Tahoma"/>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
              <a:tabLst/>
              <a:defRPr/>
            </a:pPr>
            <a:r>
              <a:rPr kumimoji="0" lang="en-US" sz="2400" b="0" i="0" u="none" strike="noStrike" kern="1200" cap="none" spc="0" normalizeH="0" baseline="0" noProof="0" dirty="0">
                <a:ln>
                  <a:noFill/>
                </a:ln>
                <a:solidFill>
                  <a:srgbClr val="FFFEF9"/>
                </a:solidFill>
                <a:effectLst/>
                <a:uLnTx/>
                <a:uFillTx/>
                <a:latin typeface="Segoe UI" panose="020B0502040204020203" pitchFamily="34" charset="0"/>
                <a:ea typeface="+mn-ea"/>
                <a:cs typeface="Segoe UI" panose="020B0502040204020203" pitchFamily="34" charset="0"/>
              </a:rPr>
              <a:t>STA-21 participants WILL NOT</a:t>
            </a:r>
          </a:p>
          <a:p>
            <a:pPr lvl="1">
              <a:spcBef>
                <a:spcPts val="1000"/>
              </a:spcBef>
              <a:defRPr/>
            </a:pPr>
            <a:r>
              <a:rPr lang="en-US" sz="2200" dirty="0">
                <a:solidFill>
                  <a:srgbClr val="FFFEF9"/>
                </a:solidFill>
              </a:rPr>
              <a:t>Be eligible for TA </a:t>
            </a:r>
          </a:p>
          <a:p>
            <a:pPr lvl="1">
              <a:spcBef>
                <a:spcPts val="1000"/>
              </a:spcBef>
              <a:defRPr/>
            </a:pPr>
            <a:r>
              <a:rPr lang="en-US" sz="2200" dirty="0">
                <a:solidFill>
                  <a:srgbClr val="FFFEF9"/>
                </a:solidFill>
              </a:rPr>
              <a:t>Be eligible for Special Duty Assignment Pay (SDAP) (some special pays in the Special Warfare Option may continue)</a:t>
            </a:r>
          </a:p>
          <a:p>
            <a:pPr lvl="1">
              <a:spcBef>
                <a:spcPts val="1000"/>
              </a:spcBef>
              <a:defRPr/>
            </a:pPr>
            <a:endParaRPr lang="en-US" sz="2200" dirty="0">
              <a:solidFill>
                <a:srgbClr val="FFFEF9"/>
              </a:solidFill>
            </a:endParaRPr>
          </a:p>
          <a:p>
            <a:pPr marL="0" lvl="1" indent="0">
              <a:spcBef>
                <a:spcPts val="1000"/>
              </a:spcBef>
              <a:buNone/>
              <a:defRPr/>
            </a:pPr>
            <a:r>
              <a:rPr lang="en-US" sz="2200" dirty="0"/>
              <a:t>NOTE: Time spent in school will not count towards retirement, however, it will count towards pay purposes.</a:t>
            </a:r>
          </a:p>
          <a:p>
            <a:endParaRPr lang="en-US" dirty="0"/>
          </a:p>
        </p:txBody>
      </p:sp>
    </p:spTree>
    <p:extLst>
      <p:ext uri="{BB962C8B-B14F-4D97-AF65-F5344CB8AC3E}">
        <p14:creationId xmlns:p14="http://schemas.microsoft.com/office/powerpoint/2010/main" val="759535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034" y="103066"/>
            <a:ext cx="7517823" cy="1184055"/>
          </a:xfrm>
        </p:spPr>
        <p:txBody>
          <a:bodyPr>
            <a:noAutofit/>
          </a:bodyPr>
          <a:lstStyle/>
          <a:p>
            <a:r>
              <a:rPr lang="en-US" sz="3600" dirty="0"/>
              <a:t>STA-21 Application Procedures</a:t>
            </a:r>
          </a:p>
        </p:txBody>
      </p:sp>
      <p:sp>
        <p:nvSpPr>
          <p:cNvPr id="3" name="Content Placeholder 2"/>
          <p:cNvSpPr>
            <a:spLocks noGrp="1"/>
          </p:cNvSpPr>
          <p:nvPr>
            <p:ph idx="1"/>
          </p:nvPr>
        </p:nvSpPr>
        <p:spPr>
          <a:xfrm>
            <a:off x="389813" y="1503689"/>
            <a:ext cx="7886700" cy="4480421"/>
          </a:xfrm>
        </p:spPr>
        <p:txBody>
          <a:bodyPr vert="horz" lIns="91440" tIns="45720" rIns="91440" bIns="45720" rtlCol="0" anchor="t">
            <a:normAutofit/>
          </a:bodyPr>
          <a:lstStyle/>
          <a:p>
            <a:pPr>
              <a:spcBef>
                <a:spcPts val="600"/>
              </a:spcBef>
              <a:spcAft>
                <a:spcPts val="1200"/>
              </a:spcAft>
            </a:pPr>
            <a:r>
              <a:rPr lang="en-US" sz="2400" dirty="0"/>
              <a:t>References: OPNAVINST 1420.1 (Series) chapter 8 and current NAVADMIN</a:t>
            </a:r>
          </a:p>
          <a:p>
            <a:pPr>
              <a:spcBef>
                <a:spcPts val="600"/>
              </a:spcBef>
            </a:pPr>
            <a:r>
              <a:rPr lang="en-US" sz="2400" dirty="0"/>
              <a:t>Comprised of two parts:</a:t>
            </a:r>
          </a:p>
          <a:p>
            <a:pPr lvl="1">
              <a:spcBef>
                <a:spcPts val="600"/>
              </a:spcBef>
            </a:pPr>
            <a:r>
              <a:rPr lang="en-US" sz="2200" dirty="0"/>
              <a:t>Part 1 by Sailor online: https://www.netc.navy.mil/Commands/Naval-Service-Training-Command/STA-21/STA-21-Program/</a:t>
            </a:r>
          </a:p>
          <a:p>
            <a:pPr lvl="1">
              <a:spcBef>
                <a:spcPts val="600"/>
              </a:spcBef>
              <a:spcAft>
                <a:spcPts val="1200"/>
              </a:spcAft>
            </a:pPr>
            <a:r>
              <a:rPr lang="en-US" sz="2200" dirty="0"/>
              <a:t>Part 2 by Command (mail-in portion)</a:t>
            </a:r>
            <a:endParaRPr lang="en-US" dirty="0"/>
          </a:p>
          <a:p>
            <a:pPr>
              <a:spcBef>
                <a:spcPts val="600"/>
              </a:spcBef>
            </a:pPr>
            <a:r>
              <a:rPr lang="en-US" sz="2400" dirty="0"/>
              <a:t>Packages must be postmarked by 1 July</a:t>
            </a:r>
          </a:p>
        </p:txBody>
      </p:sp>
    </p:spTree>
    <p:extLst>
      <p:ext uri="{BB962C8B-B14F-4D97-AF65-F5344CB8AC3E}">
        <p14:creationId xmlns:p14="http://schemas.microsoft.com/office/powerpoint/2010/main" val="3015253104"/>
      </p:ext>
    </p:extLst>
  </p:cSld>
  <p:clrMapOvr>
    <a:masterClrMapping/>
  </p:clrMapOvr>
</p:sld>
</file>

<file path=ppt/theme/theme1.xml><?xml version="1.0" encoding="utf-8"?>
<a:theme xmlns:a="http://schemas.openxmlformats.org/drawingml/2006/main" name="1_fbts2">
  <a:themeElements>
    <a:clrScheme name="Custom 2">
      <a:dk1>
        <a:srgbClr val="E8B010"/>
      </a:dk1>
      <a:lt1>
        <a:srgbClr val="022A3A"/>
      </a:lt1>
      <a:dk2>
        <a:srgbClr val="E8B010"/>
      </a:dk2>
      <a:lt2>
        <a:srgbClr val="FFFEF9"/>
      </a:lt2>
      <a:accent1>
        <a:srgbClr val="000000"/>
      </a:accent1>
      <a:accent2>
        <a:srgbClr val="C6CCD0"/>
      </a:accent2>
      <a:accent3>
        <a:srgbClr val="FFFEF9"/>
      </a:accent3>
      <a:accent4>
        <a:srgbClr val="E8B010"/>
      </a:accent4>
      <a:accent5>
        <a:srgbClr val="0076A9"/>
      </a:accent5>
      <a:accent6>
        <a:srgbClr val="022A3A"/>
      </a:accent6>
      <a:hlink>
        <a:srgbClr val="0076A9"/>
      </a:hlink>
      <a:folHlink>
        <a:srgbClr val="0076A9"/>
      </a:folHlink>
    </a:clrScheme>
    <a:fontScheme name="Custom 1">
      <a:majorFont>
        <a:latin typeface="Tahoma"/>
        <a:ea typeface=""/>
        <a:cs typeface=""/>
      </a:majorFont>
      <a:minorFont>
        <a:latin typeface="Tahom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bts2" id="{61249A60-6EF2-405B-9A8F-25E36BAE43AD}" vid="{0779729B-0038-4331-8F4E-695AD654B0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8255B2E60AA534F8A31657A2F83B2E5" ma:contentTypeVersion="5" ma:contentTypeDescription="Create a new document." ma:contentTypeScope="" ma:versionID="9f1d7f3fcfa8ed0f840286d8c5654046">
  <xsd:schema xmlns:xsd="http://www.w3.org/2001/XMLSchema" xmlns:xs="http://www.w3.org/2001/XMLSchema" xmlns:p="http://schemas.microsoft.com/office/2006/metadata/properties" xmlns:ns2="988957f4-c619-44e7-9ffa-1e7677450ad0" targetNamespace="http://schemas.microsoft.com/office/2006/metadata/properties" ma:root="true" ma:fieldsID="943c4ece67a961319a9909cdbd46ca8e" ns2:_="">
    <xsd:import namespace="988957f4-c619-44e7-9ffa-1e7677450ad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Reviewedb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8957f4-c619-44e7-9ffa-1e7677450a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Reviewedby" ma:index="12" nillable="true" ma:displayName="Reviewed by" ma:format="Dropdown" ma:internalName="Reviewedby">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Reviewedby xmlns="988957f4-c619-44e7-9ffa-1e7677450ad0" xsi:nil="true"/>
  </documentManagement>
</p:properties>
</file>

<file path=customXml/itemProps1.xml><?xml version="1.0" encoding="utf-8"?>
<ds:datastoreItem xmlns:ds="http://schemas.openxmlformats.org/officeDocument/2006/customXml" ds:itemID="{43DB8115-AFE7-482D-A3E1-1C026DFBD4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8957f4-c619-44e7-9ffa-1e7677450a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D87D0AE-485B-4E3B-BE5F-5346BC5E0179}">
  <ds:schemaRefs>
    <ds:schemaRef ds:uri="http://schemas.microsoft.com/sharepoint/v3/contenttype/forms"/>
  </ds:schemaRefs>
</ds:datastoreItem>
</file>

<file path=customXml/itemProps3.xml><?xml version="1.0" encoding="utf-8"?>
<ds:datastoreItem xmlns:ds="http://schemas.openxmlformats.org/officeDocument/2006/customXml" ds:itemID="{70BB6179-B2B4-4295-92A2-371F1D78D6BA}">
  <ds:schemaRefs>
    <ds:schemaRef ds:uri="http://schemas.microsoft.com/office/2006/documentManagement/types"/>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 ds:uri="http://purl.org/dc/elements/1.1/"/>
    <ds:schemaRef ds:uri="988957f4-c619-44e7-9ffa-1e7677450ad0"/>
  </ds:schemaRefs>
</ds:datastoreItem>
</file>

<file path=docProps/app.xml><?xml version="1.0" encoding="utf-8"?>
<Properties xmlns="http://schemas.openxmlformats.org/officeDocument/2006/extended-properties" xmlns:vt="http://schemas.openxmlformats.org/officeDocument/2006/docPropsVTypes">
  <Template/>
  <TotalTime>2405</TotalTime>
  <Words>3132</Words>
  <Application>Microsoft Office PowerPoint</Application>
  <PresentationFormat>On-screen Show (4:3)</PresentationFormat>
  <Paragraphs>347</Paragraphs>
  <Slides>26</Slides>
  <Notes>25</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1_fbts2</vt:lpstr>
      <vt:lpstr>Career Development Training Course</vt:lpstr>
      <vt:lpstr>Enabling Objectives</vt:lpstr>
      <vt:lpstr>References</vt:lpstr>
      <vt:lpstr>Commissioning Programs</vt:lpstr>
      <vt:lpstr>Commissioning Program (cont)</vt:lpstr>
      <vt:lpstr>Seaman to Admiral (STA-21)  Overview</vt:lpstr>
      <vt:lpstr>STA-21 Target Group Options</vt:lpstr>
      <vt:lpstr>STA-21 Participants </vt:lpstr>
      <vt:lpstr>STA-21 Application Procedures</vt:lpstr>
      <vt:lpstr>U.S. Naval Academy (USNA)</vt:lpstr>
      <vt:lpstr>USNA Pay and Obligations</vt:lpstr>
      <vt:lpstr>Naval Academy Preparatory School (NAPS)</vt:lpstr>
      <vt:lpstr>Officer Candidate School</vt:lpstr>
      <vt:lpstr>OCS Designators</vt:lpstr>
      <vt:lpstr>Limited Duty Officer (LDO)</vt:lpstr>
      <vt:lpstr>Chief Warrant Officer (CWO)</vt:lpstr>
      <vt:lpstr>Medical Enlisted Commissioning Program (MECP)</vt:lpstr>
      <vt:lpstr>MECP Eligibility Requirements</vt:lpstr>
      <vt:lpstr>Medical Service Corps In-Service Procurement Program (MSC-IPP) </vt:lpstr>
      <vt:lpstr>MSC-IPP Options</vt:lpstr>
      <vt:lpstr>Judge Advocate General’s Corp  In-service Procurement Program  (JAGC-IPP)</vt:lpstr>
      <vt:lpstr>Human Resource Officer In-service Procurement Program (HR-ISPP)</vt:lpstr>
      <vt:lpstr>OCS Air Vehicle Pilot (AVO Warrant Officer Program)</vt:lpstr>
      <vt:lpstr>Knowledge Check</vt:lpstr>
      <vt:lpstr>Summary and Review</vt:lpstr>
      <vt:lpstr>Commissioning Programs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Harshbarger</dc:creator>
  <cp:lastModifiedBy>Gutierrez, Jennifer Rene PO1 USN NAS LEMOORE CA (USA)</cp:lastModifiedBy>
  <cp:revision>625</cp:revision>
  <dcterms:created xsi:type="dcterms:W3CDTF">2019-02-21T05:43:23Z</dcterms:created>
  <dcterms:modified xsi:type="dcterms:W3CDTF">2024-08-27T16:10:28Z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0x01010038255B2E60AA534F8A31657A2F83B2E5</vt:lpwstr>
  </property>
  <property fmtid="{D5CDD505-2E9C-101B-9397-08002B2CF9AE}" pid="3" name="xd_ProgID">
    <vt:lpwstr/>
  </property>
  <property fmtid="{D5CDD505-2E9C-101B-9397-08002B2CF9AE}" pid="4" name="ComplianceAssetId">
    <vt:lpwstr/>
  </property>
  <property fmtid="{D5CDD505-2E9C-101B-9397-08002B2CF9AE}" pid="5" name="TemplateUrl">
    <vt:lpwstr/>
  </property>
  <property fmtid="{D5CDD505-2E9C-101B-9397-08002B2CF9AE}" pid="6" name="_ExtendedDescription">
    <vt:lpwstr/>
  </property>
  <property fmtid="{D5CDD505-2E9C-101B-9397-08002B2CF9AE}" pid="7" name="TriggerFlowInfo">
    <vt:lpwstr/>
  </property>
  <property fmtid="{D5CDD505-2E9C-101B-9397-08002B2CF9AE}" pid="8" name="xd_Signature">
    <vt:bool>false</vt:bool>
  </property>
  <property fmtid="{D5CDD505-2E9C-101B-9397-08002B2CF9AE}" pid="9" name="Order">
    <vt:r8>26600</vt:r8>
  </property>
  <property fmtid="{D5CDD505-2E9C-101B-9397-08002B2CF9AE}" pid="10" name="_SourceUrl">
    <vt:lpwstr/>
  </property>
  <property fmtid="{D5CDD505-2E9C-101B-9397-08002B2CF9AE}" pid="11" name="_SharedFileIndex">
    <vt:lpwstr/>
  </property>
</Properties>
</file>